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57" r:id="rId3"/>
    <p:sldId id="258" r:id="rId4"/>
    <p:sldId id="260" r:id="rId5"/>
    <p:sldId id="261" r:id="rId6"/>
    <p:sldId id="259" r:id="rId7"/>
    <p:sldId id="262" r:id="rId8"/>
    <p:sldId id="266" r:id="rId9"/>
    <p:sldId id="267" r:id="rId10"/>
    <p:sldId id="273" r:id="rId11"/>
    <p:sldId id="274" r:id="rId12"/>
    <p:sldId id="268" r:id="rId13"/>
    <p:sldId id="269" r:id="rId14"/>
    <p:sldId id="270" r:id="rId15"/>
    <p:sldId id="271" r:id="rId16"/>
    <p:sldId id="272" r:id="rId17"/>
    <p:sldId id="275" r:id="rId18"/>
    <p:sldId id="276" r:id="rId19"/>
    <p:sldId id="277" r:id="rId20"/>
    <p:sldId id="278" r:id="rId21"/>
    <p:sldId id="263" r:id="rId22"/>
    <p:sldId id="264" r:id="rId23"/>
    <p:sldId id="265" r:id="rId24"/>
    <p:sldId id="279" r:id="rId25"/>
    <p:sldId id="280" r:id="rId26"/>
    <p:sldId id="281" r:id="rId27"/>
    <p:sldId id="282" r:id="rId28"/>
    <p:sldId id="283" r:id="rId29"/>
    <p:sldId id="285" r:id="rId30"/>
    <p:sldId id="286" r:id="rId31"/>
    <p:sldId id="287" r:id="rId32"/>
    <p:sldId id="288" r:id="rId3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95" autoAdjust="0"/>
  </p:normalViewPr>
  <p:slideViewPr>
    <p:cSldViewPr>
      <p:cViewPr varScale="1">
        <p:scale>
          <a:sx n="58" d="100"/>
          <a:sy n="58" d="100"/>
        </p:scale>
        <p:origin x="-56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232AC6AA-FA6D-4B86-AD8A-F3158E33D7C9}" type="datetimeFigureOut">
              <a:rPr lang="en-US" smtClean="0"/>
              <a:pPr/>
              <a:t>6/23/2011</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505A10F2-1193-40E7-AE2A-FBE611F71D8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0D78B-6069-43B8-8982-7ACFDAFCFB0A}" type="datetimeFigureOut">
              <a:rPr lang="en-US" smtClean="0"/>
              <a:pPr/>
              <a:t>6/23/2011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D2158-6BA0-4446-80B5-DEC73ACA1BC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0D78B-6069-43B8-8982-7ACFDAFCFB0A}" type="datetimeFigureOut">
              <a:rPr lang="en-US" smtClean="0"/>
              <a:pPr/>
              <a:t>6/23/2011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D2158-6BA0-4446-80B5-DEC73ACA1BC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jerabek@cua.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Checking your class schedule before the scheduling deadline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3200" u="sng" dirty="0" smtClean="0"/>
              <a:t>What to look for in scheduling Associated Classes</a:t>
            </a:r>
            <a:endParaRPr lang="en-US" sz="3200" u="sng" dirty="0"/>
          </a:p>
        </p:txBody>
      </p:sp>
      <p:sp>
        <p:nvSpPr>
          <p:cNvPr id="3" name="Content Placeholder 2"/>
          <p:cNvSpPr>
            <a:spLocks noGrp="1"/>
          </p:cNvSpPr>
          <p:nvPr>
            <p:ph idx="1"/>
          </p:nvPr>
        </p:nvSpPr>
        <p:spPr>
          <a:xfrm>
            <a:off x="152400" y="533400"/>
            <a:ext cx="8229600" cy="1143000"/>
          </a:xfrm>
        </p:spPr>
        <p:txBody>
          <a:bodyPr>
            <a:normAutofit/>
          </a:bodyPr>
          <a:lstStyle/>
          <a:p>
            <a:r>
              <a:rPr lang="en-US" dirty="0" smtClean="0"/>
              <a:t>The main component of the course, usually the lecture should look like this:</a:t>
            </a:r>
          </a:p>
        </p:txBody>
      </p:sp>
      <p:pic>
        <p:nvPicPr>
          <p:cNvPr id="1028" name="Picture 4"/>
          <p:cNvPicPr>
            <a:picLocks noChangeAspect="1" noChangeArrowheads="1"/>
          </p:cNvPicPr>
          <p:nvPr/>
        </p:nvPicPr>
        <p:blipFill>
          <a:blip r:embed="rId2" cstate="print"/>
          <a:srcRect l="11328" t="54166" r="52344" b="13542"/>
          <a:stretch>
            <a:fillRect/>
          </a:stretch>
        </p:blipFill>
        <p:spPr bwMode="auto">
          <a:xfrm>
            <a:off x="304800" y="1524000"/>
            <a:ext cx="7086600" cy="2362200"/>
          </a:xfrm>
          <a:prstGeom prst="rect">
            <a:avLst/>
          </a:prstGeom>
          <a:noFill/>
          <a:ln w="9525">
            <a:noFill/>
            <a:miter lim="800000"/>
            <a:headEnd/>
            <a:tailEnd/>
          </a:ln>
        </p:spPr>
      </p:pic>
      <p:sp>
        <p:nvSpPr>
          <p:cNvPr id="8" name="Oval 7"/>
          <p:cNvSpPr/>
          <p:nvPr/>
        </p:nvSpPr>
        <p:spPr>
          <a:xfrm>
            <a:off x="1752600" y="2133600"/>
            <a:ext cx="1219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3962400"/>
            <a:ext cx="8763000" cy="2062103"/>
          </a:xfrm>
          <a:prstGeom prst="rect">
            <a:avLst/>
          </a:prstGeom>
          <a:noFill/>
        </p:spPr>
        <p:txBody>
          <a:bodyPr wrap="square" rtlCol="0">
            <a:spAutoFit/>
          </a:bodyPr>
          <a:lstStyle/>
          <a:p>
            <a:pPr>
              <a:buFont typeface="Arial" pitchFamily="34" charset="0"/>
              <a:buChar char="•"/>
            </a:pPr>
            <a:r>
              <a:rPr lang="en-US" sz="3200" dirty="0" smtClean="0"/>
              <a:t> Make sure to select the primary component</a:t>
            </a:r>
          </a:p>
          <a:p>
            <a:pPr>
              <a:buFont typeface="Arial" pitchFamily="34" charset="0"/>
              <a:buChar char="•"/>
            </a:pPr>
            <a:r>
              <a:rPr lang="en-US" sz="3200" dirty="0" smtClean="0"/>
              <a:t> The class type should be “Enrollment” </a:t>
            </a:r>
          </a:p>
          <a:p>
            <a:pPr>
              <a:buFont typeface="Arial" pitchFamily="34" charset="0"/>
              <a:buChar char="•"/>
            </a:pPr>
            <a:r>
              <a:rPr lang="en-US" sz="3200" dirty="0" smtClean="0"/>
              <a:t> The Associated Class number should be 55 or higher</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1524000"/>
          </a:xfrm>
        </p:spPr>
        <p:txBody>
          <a:bodyPr>
            <a:normAutofit lnSpcReduction="10000"/>
          </a:bodyPr>
          <a:lstStyle/>
          <a:p>
            <a:r>
              <a:rPr lang="en-US" dirty="0" smtClean="0"/>
              <a:t>Add additional classes for other components such as discussion/clinical sections. They should look like this:</a:t>
            </a:r>
            <a:endParaRPr lang="en-US" dirty="0"/>
          </a:p>
        </p:txBody>
      </p:sp>
      <p:pic>
        <p:nvPicPr>
          <p:cNvPr id="2050" name="Picture 2"/>
          <p:cNvPicPr>
            <a:picLocks noChangeAspect="1" noChangeArrowheads="1"/>
          </p:cNvPicPr>
          <p:nvPr/>
        </p:nvPicPr>
        <p:blipFill>
          <a:blip r:embed="rId2" cstate="print"/>
          <a:srcRect l="11328" t="53125" r="51172" b="13542"/>
          <a:stretch>
            <a:fillRect/>
          </a:stretch>
        </p:blipFill>
        <p:spPr bwMode="auto">
          <a:xfrm>
            <a:off x="304800" y="1295400"/>
            <a:ext cx="8839200" cy="2946400"/>
          </a:xfrm>
          <a:prstGeom prst="rect">
            <a:avLst/>
          </a:prstGeom>
          <a:noFill/>
          <a:ln w="9525">
            <a:noFill/>
            <a:miter lim="800000"/>
            <a:headEnd/>
            <a:tailEnd/>
          </a:ln>
        </p:spPr>
      </p:pic>
      <p:sp>
        <p:nvSpPr>
          <p:cNvPr id="5" name="Content Placeholder 2"/>
          <p:cNvSpPr txBox="1">
            <a:spLocks/>
          </p:cNvSpPr>
          <p:nvPr/>
        </p:nvSpPr>
        <p:spPr>
          <a:xfrm>
            <a:off x="381000" y="4343400"/>
            <a:ext cx="8229600" cy="25146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Choose the appropriate component. When you click</a:t>
            </a:r>
            <a:r>
              <a:rPr kumimoji="0" lang="en-US" sz="3200" b="0" i="0" u="none" strike="noStrike" kern="1200" cap="none" spc="0" normalizeH="0" noProof="0" dirty="0" smtClean="0">
                <a:ln>
                  <a:noFill/>
                </a:ln>
                <a:solidFill>
                  <a:schemeClr val="tx1"/>
                </a:solidFill>
                <a:effectLst/>
                <a:uLnTx/>
                <a:uFillTx/>
                <a:latin typeface="+mn-lt"/>
                <a:ea typeface="+mn-ea"/>
                <a:cs typeface="+mn-cs"/>
              </a:rPr>
              <a:t> on the magnify glass, whatever components are associated with the course in the course catalog will appear.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Clas</a:t>
            </a:r>
            <a:r>
              <a:rPr lang="en-US" sz="3200" dirty="0" smtClean="0"/>
              <a:t>s Type should be non-enroll.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3200" b="0" i="0" u="none" strike="noStrike" kern="1200" cap="none" spc="0" normalizeH="0" noProof="0" dirty="0" smtClean="0">
                <a:ln>
                  <a:noFill/>
                </a:ln>
                <a:solidFill>
                  <a:schemeClr val="tx1"/>
                </a:solidFill>
                <a:effectLst/>
                <a:uLnTx/>
                <a:uFillTx/>
                <a:latin typeface="+mn-lt"/>
                <a:ea typeface="+mn-ea"/>
                <a:cs typeface="+mn-cs"/>
              </a:rPr>
              <a:t> associated class should match that entered  for the main component- again 55 or higher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val 5"/>
          <p:cNvSpPr/>
          <p:nvPr/>
        </p:nvSpPr>
        <p:spPr>
          <a:xfrm>
            <a:off x="2133600" y="2133600"/>
            <a:ext cx="1066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Off Campus Courses	</a:t>
            </a:r>
            <a:endParaRPr lang="en-US" dirty="0"/>
          </a:p>
        </p:txBody>
      </p:sp>
      <p:sp>
        <p:nvSpPr>
          <p:cNvPr id="3" name="Content Placeholder 2"/>
          <p:cNvSpPr>
            <a:spLocks noGrp="1"/>
          </p:cNvSpPr>
          <p:nvPr>
            <p:ph idx="1"/>
          </p:nvPr>
        </p:nvSpPr>
        <p:spPr>
          <a:xfrm>
            <a:off x="457200" y="1066800"/>
            <a:ext cx="8229600" cy="2133600"/>
          </a:xfrm>
        </p:spPr>
        <p:txBody>
          <a:bodyPr>
            <a:normAutofit lnSpcReduction="10000"/>
          </a:bodyPr>
          <a:lstStyle/>
          <a:p>
            <a:pPr>
              <a:buNone/>
            </a:pPr>
            <a:r>
              <a:rPr lang="en-US" dirty="0" smtClean="0"/>
              <a:t>There are a few things you need to do to accurately reflect that a course is being offered off campus: </a:t>
            </a:r>
          </a:p>
          <a:p>
            <a:pPr>
              <a:buNone/>
            </a:pPr>
            <a:r>
              <a:rPr lang="en-US" dirty="0" smtClean="0"/>
              <a:t>1) Basic Data tab</a:t>
            </a:r>
            <a:endParaRPr lang="en-US" dirty="0"/>
          </a:p>
        </p:txBody>
      </p:sp>
      <p:pic>
        <p:nvPicPr>
          <p:cNvPr id="5122" name="Picture 2"/>
          <p:cNvPicPr>
            <a:picLocks noChangeAspect="1" noChangeArrowheads="1"/>
          </p:cNvPicPr>
          <p:nvPr/>
        </p:nvPicPr>
        <p:blipFill>
          <a:blip r:embed="rId2" cstate="print"/>
          <a:srcRect l="11719" t="53125" r="54437" b="14583"/>
          <a:stretch>
            <a:fillRect/>
          </a:stretch>
        </p:blipFill>
        <p:spPr bwMode="auto">
          <a:xfrm>
            <a:off x="533399" y="2971800"/>
            <a:ext cx="8305801" cy="2971800"/>
          </a:xfrm>
          <a:prstGeom prst="rect">
            <a:avLst/>
          </a:prstGeom>
          <a:noFill/>
          <a:ln w="9525">
            <a:noFill/>
            <a:miter lim="800000"/>
            <a:headEnd/>
            <a:tailEnd/>
          </a:ln>
        </p:spPr>
      </p:pic>
      <p:sp>
        <p:nvSpPr>
          <p:cNvPr id="5" name="TextBox 4"/>
          <p:cNvSpPr txBox="1"/>
          <p:nvPr/>
        </p:nvSpPr>
        <p:spPr>
          <a:xfrm>
            <a:off x="609600" y="6019800"/>
            <a:ext cx="7315200" cy="584775"/>
          </a:xfrm>
          <a:prstGeom prst="rect">
            <a:avLst/>
          </a:prstGeom>
          <a:noFill/>
        </p:spPr>
        <p:txBody>
          <a:bodyPr wrap="square" rtlCol="0">
            <a:spAutoFit/>
          </a:bodyPr>
          <a:lstStyle/>
          <a:p>
            <a:r>
              <a:rPr lang="en-US" sz="3200" dirty="0" smtClean="0"/>
              <a:t>Be sure to note Location as “Off Campus”</a:t>
            </a:r>
            <a:endParaRPr lang="en-US" sz="3200" dirty="0"/>
          </a:p>
        </p:txBody>
      </p:sp>
      <p:sp>
        <p:nvSpPr>
          <p:cNvPr id="6" name="Oval 5"/>
          <p:cNvSpPr/>
          <p:nvPr/>
        </p:nvSpPr>
        <p:spPr>
          <a:xfrm>
            <a:off x="2209800" y="49530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Off Campus Courses, Cont. </a:t>
            </a:r>
            <a:endParaRPr lang="en-US" dirty="0"/>
          </a:p>
        </p:txBody>
      </p:sp>
      <p:sp>
        <p:nvSpPr>
          <p:cNvPr id="3" name="Content Placeholder 2"/>
          <p:cNvSpPr>
            <a:spLocks noGrp="1"/>
          </p:cNvSpPr>
          <p:nvPr>
            <p:ph idx="1"/>
          </p:nvPr>
        </p:nvSpPr>
        <p:spPr>
          <a:xfrm>
            <a:off x="457200" y="1066800"/>
            <a:ext cx="8229600" cy="609600"/>
          </a:xfrm>
        </p:spPr>
        <p:txBody>
          <a:bodyPr/>
          <a:lstStyle/>
          <a:p>
            <a:pPr>
              <a:buNone/>
            </a:pPr>
            <a:r>
              <a:rPr lang="en-US" dirty="0" smtClean="0"/>
              <a:t>2) Meetings Tab</a:t>
            </a:r>
            <a:endParaRPr lang="en-US" dirty="0"/>
          </a:p>
        </p:txBody>
      </p:sp>
      <p:pic>
        <p:nvPicPr>
          <p:cNvPr id="6146" name="Picture 2"/>
          <p:cNvPicPr>
            <a:picLocks noChangeAspect="1" noChangeArrowheads="1"/>
          </p:cNvPicPr>
          <p:nvPr/>
        </p:nvPicPr>
        <p:blipFill>
          <a:blip r:embed="rId2" cstate="print"/>
          <a:srcRect l="11719" t="37500" r="52735" b="17708"/>
          <a:stretch>
            <a:fillRect/>
          </a:stretch>
        </p:blipFill>
        <p:spPr bwMode="auto">
          <a:xfrm>
            <a:off x="381000" y="1600200"/>
            <a:ext cx="7391400" cy="3492640"/>
          </a:xfrm>
          <a:prstGeom prst="rect">
            <a:avLst/>
          </a:prstGeom>
          <a:noFill/>
          <a:ln w="9525">
            <a:noFill/>
            <a:miter lim="800000"/>
            <a:headEnd/>
            <a:tailEnd/>
          </a:ln>
        </p:spPr>
      </p:pic>
      <p:sp>
        <p:nvSpPr>
          <p:cNvPr id="6" name="TextBox 5"/>
          <p:cNvSpPr txBox="1"/>
          <p:nvPr/>
        </p:nvSpPr>
        <p:spPr>
          <a:xfrm>
            <a:off x="457200" y="5334000"/>
            <a:ext cx="7772400" cy="523220"/>
          </a:xfrm>
          <a:prstGeom prst="rect">
            <a:avLst/>
          </a:prstGeom>
          <a:noFill/>
        </p:spPr>
        <p:txBody>
          <a:bodyPr wrap="square" rtlCol="0">
            <a:spAutoFit/>
          </a:bodyPr>
          <a:lstStyle/>
          <a:p>
            <a:r>
              <a:rPr lang="en-US" sz="2800" dirty="0" smtClean="0"/>
              <a:t>Be sure to enter Room Characteristic code = 48</a:t>
            </a:r>
            <a:endParaRPr lang="en-US" sz="2800" dirty="0"/>
          </a:p>
        </p:txBody>
      </p:sp>
      <p:sp>
        <p:nvSpPr>
          <p:cNvPr id="7" name="Oval 6"/>
          <p:cNvSpPr/>
          <p:nvPr/>
        </p:nvSpPr>
        <p:spPr>
          <a:xfrm>
            <a:off x="304800" y="4419600"/>
            <a:ext cx="1524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Off Campus courses, Cont. </a:t>
            </a:r>
            <a:endParaRPr lang="en-US" dirty="0"/>
          </a:p>
        </p:txBody>
      </p:sp>
      <p:sp>
        <p:nvSpPr>
          <p:cNvPr id="3" name="Content Placeholder 2"/>
          <p:cNvSpPr>
            <a:spLocks noGrp="1"/>
          </p:cNvSpPr>
          <p:nvPr>
            <p:ph idx="1"/>
          </p:nvPr>
        </p:nvSpPr>
        <p:spPr>
          <a:xfrm>
            <a:off x="457200" y="533400"/>
            <a:ext cx="8229600" cy="533400"/>
          </a:xfrm>
        </p:spPr>
        <p:txBody>
          <a:bodyPr>
            <a:normAutofit lnSpcReduction="10000"/>
          </a:bodyPr>
          <a:lstStyle/>
          <a:p>
            <a:pPr>
              <a:buNone/>
            </a:pPr>
            <a:r>
              <a:rPr lang="en-US" dirty="0" smtClean="0"/>
              <a:t>3) Notes Tab</a:t>
            </a:r>
            <a:endParaRPr lang="en-US" dirty="0"/>
          </a:p>
        </p:txBody>
      </p:sp>
      <p:pic>
        <p:nvPicPr>
          <p:cNvPr id="7170" name="Picture 2"/>
          <p:cNvPicPr>
            <a:picLocks noChangeAspect="1" noChangeArrowheads="1"/>
          </p:cNvPicPr>
          <p:nvPr/>
        </p:nvPicPr>
        <p:blipFill>
          <a:blip r:embed="rId2" cstate="print"/>
          <a:srcRect l="10937" t="37500" r="59766" b="14583"/>
          <a:stretch>
            <a:fillRect/>
          </a:stretch>
        </p:blipFill>
        <p:spPr bwMode="auto">
          <a:xfrm>
            <a:off x="457200" y="990600"/>
            <a:ext cx="7391400" cy="4533392"/>
          </a:xfrm>
          <a:prstGeom prst="rect">
            <a:avLst/>
          </a:prstGeom>
          <a:noFill/>
          <a:ln w="9525">
            <a:noFill/>
            <a:miter lim="800000"/>
            <a:headEnd/>
            <a:tailEnd/>
          </a:ln>
        </p:spPr>
      </p:pic>
      <p:sp>
        <p:nvSpPr>
          <p:cNvPr id="5" name="Content Placeholder 2"/>
          <p:cNvSpPr txBox="1">
            <a:spLocks/>
          </p:cNvSpPr>
          <p:nvPr/>
        </p:nvSpPr>
        <p:spPr>
          <a:xfrm>
            <a:off x="304800" y="5562600"/>
            <a:ext cx="8229600" cy="11430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Enter the note number that lists the specific location of your off-campus class. If one does not exist, email Meg Jerabek (jerabek@cua.edu) to request it be added.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Oval 5"/>
          <p:cNvSpPr/>
          <p:nvPr/>
        </p:nvSpPr>
        <p:spPr>
          <a:xfrm>
            <a:off x="2362200" y="4800600"/>
            <a:ext cx="1143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60547" t="38542" r="3125" b="30208"/>
          <a:stretch>
            <a:fillRect/>
          </a:stretch>
        </p:blipFill>
        <p:spPr bwMode="auto">
          <a:xfrm>
            <a:off x="228600" y="3048000"/>
            <a:ext cx="8740140" cy="28194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dirty="0" smtClean="0"/>
              <a:t>Abroad Courses</a:t>
            </a:r>
            <a:endParaRPr lang="en-US" dirty="0"/>
          </a:p>
        </p:txBody>
      </p:sp>
      <p:sp>
        <p:nvSpPr>
          <p:cNvPr id="3" name="Content Placeholder 2"/>
          <p:cNvSpPr>
            <a:spLocks noGrp="1"/>
          </p:cNvSpPr>
          <p:nvPr>
            <p:ph idx="1"/>
          </p:nvPr>
        </p:nvSpPr>
        <p:spPr>
          <a:xfrm>
            <a:off x="381000" y="990600"/>
            <a:ext cx="8229600" cy="2209800"/>
          </a:xfrm>
        </p:spPr>
        <p:txBody>
          <a:bodyPr/>
          <a:lstStyle/>
          <a:p>
            <a:pPr>
              <a:buNone/>
            </a:pPr>
            <a:r>
              <a:rPr lang="en-US" dirty="0" smtClean="0"/>
              <a:t>There are a few things you need to do to accurately reflect that a course is being offered abroad: </a:t>
            </a:r>
          </a:p>
          <a:p>
            <a:pPr>
              <a:buNone/>
            </a:pPr>
            <a:r>
              <a:rPr lang="en-US" dirty="0" smtClean="0"/>
              <a:t>1) Basic Data Tab:</a:t>
            </a:r>
          </a:p>
          <a:p>
            <a:pPr>
              <a:buNone/>
            </a:pPr>
            <a:endParaRPr lang="en-US" dirty="0"/>
          </a:p>
        </p:txBody>
      </p:sp>
      <p:sp>
        <p:nvSpPr>
          <p:cNvPr id="4" name="Oval 3"/>
          <p:cNvSpPr/>
          <p:nvPr/>
        </p:nvSpPr>
        <p:spPr>
          <a:xfrm>
            <a:off x="1828800" y="498298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6019800"/>
            <a:ext cx="7315200" cy="584775"/>
          </a:xfrm>
          <a:prstGeom prst="rect">
            <a:avLst/>
          </a:prstGeom>
          <a:noFill/>
        </p:spPr>
        <p:txBody>
          <a:bodyPr wrap="square" rtlCol="0">
            <a:spAutoFit/>
          </a:bodyPr>
          <a:lstStyle/>
          <a:p>
            <a:r>
              <a:rPr lang="en-US" sz="3200" dirty="0" smtClean="0"/>
              <a:t>Be sure to note Location as “ABROAD”</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Abroad Courses, Cont. </a:t>
            </a:r>
            <a:endParaRPr lang="en-US" dirty="0"/>
          </a:p>
        </p:txBody>
      </p:sp>
      <p:sp>
        <p:nvSpPr>
          <p:cNvPr id="3" name="Content Placeholder 2"/>
          <p:cNvSpPr>
            <a:spLocks noGrp="1"/>
          </p:cNvSpPr>
          <p:nvPr>
            <p:ph idx="1"/>
          </p:nvPr>
        </p:nvSpPr>
        <p:spPr>
          <a:xfrm>
            <a:off x="457200" y="1143000"/>
            <a:ext cx="8229600" cy="609600"/>
          </a:xfrm>
        </p:spPr>
        <p:txBody>
          <a:bodyPr/>
          <a:lstStyle/>
          <a:p>
            <a:pPr>
              <a:buNone/>
            </a:pPr>
            <a:r>
              <a:rPr lang="en-US" dirty="0" smtClean="0"/>
              <a:t>2) Meeting Tab:</a:t>
            </a:r>
            <a:endParaRPr lang="en-US" dirty="0"/>
          </a:p>
        </p:txBody>
      </p:sp>
      <p:pic>
        <p:nvPicPr>
          <p:cNvPr id="4" name="Picture 2"/>
          <p:cNvPicPr>
            <a:picLocks noChangeAspect="1" noChangeArrowheads="1"/>
          </p:cNvPicPr>
          <p:nvPr/>
        </p:nvPicPr>
        <p:blipFill>
          <a:blip r:embed="rId2" cstate="print"/>
          <a:srcRect l="11719" t="37500" r="52735" b="17708"/>
          <a:stretch>
            <a:fillRect/>
          </a:stretch>
        </p:blipFill>
        <p:spPr bwMode="auto">
          <a:xfrm>
            <a:off x="457200" y="1752600"/>
            <a:ext cx="7391400" cy="3492640"/>
          </a:xfrm>
          <a:prstGeom prst="rect">
            <a:avLst/>
          </a:prstGeom>
          <a:noFill/>
          <a:ln w="9525">
            <a:noFill/>
            <a:miter lim="800000"/>
            <a:headEnd/>
            <a:tailEnd/>
          </a:ln>
        </p:spPr>
      </p:pic>
      <p:sp>
        <p:nvSpPr>
          <p:cNvPr id="5" name="Oval 4"/>
          <p:cNvSpPr/>
          <p:nvPr/>
        </p:nvSpPr>
        <p:spPr>
          <a:xfrm>
            <a:off x="304800" y="4572000"/>
            <a:ext cx="1524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 y="5334000"/>
            <a:ext cx="7772400" cy="954107"/>
          </a:xfrm>
          <a:prstGeom prst="rect">
            <a:avLst/>
          </a:prstGeom>
          <a:noFill/>
        </p:spPr>
        <p:txBody>
          <a:bodyPr wrap="square" rtlCol="0">
            <a:spAutoFit/>
          </a:bodyPr>
          <a:lstStyle/>
          <a:p>
            <a:r>
              <a:rPr lang="en-US" sz="2800" dirty="0" smtClean="0"/>
              <a:t>Be sure to enter Room Characteristic code = 48 (no classroom needed)</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Dynamically Dated Courses </a:t>
            </a:r>
            <a:endParaRPr lang="en-US" dirty="0"/>
          </a:p>
        </p:txBody>
      </p:sp>
      <p:sp>
        <p:nvSpPr>
          <p:cNvPr id="3" name="Content Placeholder 2"/>
          <p:cNvSpPr>
            <a:spLocks noGrp="1"/>
          </p:cNvSpPr>
          <p:nvPr>
            <p:ph idx="1"/>
          </p:nvPr>
        </p:nvSpPr>
        <p:spPr/>
        <p:txBody>
          <a:bodyPr>
            <a:normAutofit fontScale="92500"/>
          </a:bodyPr>
          <a:lstStyle/>
          <a:p>
            <a:r>
              <a:rPr lang="en-US" dirty="0" smtClean="0"/>
              <a:t>Dynamically dated courses are any classes that don’t meet for the entirety of a semester session. </a:t>
            </a:r>
          </a:p>
          <a:p>
            <a:r>
              <a:rPr lang="en-US" dirty="0" smtClean="0"/>
              <a:t>For the spring &amp; fall- any courses that doesn’t meet from the beginning of the semester through the end of classes, would be dynamically dated.</a:t>
            </a:r>
          </a:p>
          <a:p>
            <a:r>
              <a:rPr lang="en-US" dirty="0" smtClean="0"/>
              <a:t>For the summer- any courses that doesn’t meet during one of the four set summer session date periods, would be dynamically dated.</a:t>
            </a:r>
            <a:endParaRPr lang="en-US" dirty="0"/>
          </a:p>
        </p:txBody>
      </p:sp>
      <p:sp>
        <p:nvSpPr>
          <p:cNvPr id="4" name="TextBox 3"/>
          <p:cNvSpPr txBox="1"/>
          <p:nvPr/>
        </p:nvSpPr>
        <p:spPr>
          <a:xfrm>
            <a:off x="457200" y="6096000"/>
            <a:ext cx="8229600" cy="461665"/>
          </a:xfrm>
          <a:prstGeom prst="rect">
            <a:avLst/>
          </a:prstGeom>
          <a:noFill/>
        </p:spPr>
        <p:txBody>
          <a:bodyPr wrap="square" rtlCol="0">
            <a:spAutoFit/>
          </a:bodyPr>
          <a:lstStyle/>
          <a:p>
            <a:pPr algn="ctr"/>
            <a:r>
              <a:rPr lang="en-US" sz="2400" dirty="0" smtClean="0"/>
              <a:t>Dynamic Date is also referred to as “DD” in this presentation</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Dynamically Dated Courses, Cont.</a:t>
            </a:r>
            <a:endParaRPr lang="en-US" dirty="0"/>
          </a:p>
        </p:txBody>
      </p:sp>
      <p:sp>
        <p:nvSpPr>
          <p:cNvPr id="3" name="Content Placeholder 2"/>
          <p:cNvSpPr>
            <a:spLocks noGrp="1"/>
          </p:cNvSpPr>
          <p:nvPr>
            <p:ph idx="1"/>
          </p:nvPr>
        </p:nvSpPr>
        <p:spPr/>
        <p:txBody>
          <a:bodyPr>
            <a:normAutofit fontScale="92500"/>
          </a:bodyPr>
          <a:lstStyle/>
          <a:p>
            <a:r>
              <a:rPr lang="en-US" dirty="0" smtClean="0"/>
              <a:t>If you think a course is going to have dynamic dates (not meet for the entire semester), schedule it in dynamic date (DD) from the beginning.</a:t>
            </a:r>
          </a:p>
          <a:p>
            <a:pPr lvl="1"/>
            <a:r>
              <a:rPr lang="en-US" dirty="0" smtClean="0"/>
              <a:t>This is true even if you are not </a:t>
            </a:r>
            <a:r>
              <a:rPr lang="en-US" i="1" dirty="0" smtClean="0"/>
              <a:t>certain</a:t>
            </a:r>
            <a:r>
              <a:rPr lang="en-US" dirty="0" smtClean="0"/>
              <a:t> of the exact dates of the course. </a:t>
            </a:r>
          </a:p>
          <a:p>
            <a:r>
              <a:rPr lang="en-US" dirty="0" smtClean="0"/>
              <a:t>The reason for this: Once registration begins- you can not take a course that is scheduled for the entire semester and turn it into a DD course.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838200"/>
          </a:xfrm>
        </p:spPr>
        <p:txBody>
          <a:bodyPr/>
          <a:lstStyle/>
          <a:p>
            <a:r>
              <a:rPr lang="en-US" dirty="0" smtClean="0"/>
              <a:t>To Schedule a DD course</a:t>
            </a:r>
            <a:endParaRPr lang="en-US" dirty="0"/>
          </a:p>
        </p:txBody>
      </p:sp>
      <p:sp>
        <p:nvSpPr>
          <p:cNvPr id="3" name="Content Placeholder 2"/>
          <p:cNvSpPr>
            <a:spLocks noGrp="1"/>
          </p:cNvSpPr>
          <p:nvPr>
            <p:ph idx="1"/>
          </p:nvPr>
        </p:nvSpPr>
        <p:spPr>
          <a:xfrm>
            <a:off x="228600" y="762000"/>
            <a:ext cx="8229600" cy="533400"/>
          </a:xfrm>
        </p:spPr>
        <p:txBody>
          <a:bodyPr>
            <a:normAutofit lnSpcReduction="10000"/>
          </a:bodyPr>
          <a:lstStyle/>
          <a:p>
            <a:pPr>
              <a:buNone/>
            </a:pPr>
            <a:r>
              <a:rPr lang="en-US" dirty="0" smtClean="0"/>
              <a:t>Basic Data tab</a:t>
            </a:r>
            <a:endParaRPr lang="en-US" dirty="0"/>
          </a:p>
        </p:txBody>
      </p:sp>
      <p:pic>
        <p:nvPicPr>
          <p:cNvPr id="3074" name="Picture 2"/>
          <p:cNvPicPr>
            <a:picLocks noChangeAspect="1" noChangeArrowheads="1"/>
          </p:cNvPicPr>
          <p:nvPr/>
        </p:nvPicPr>
        <p:blipFill>
          <a:blip r:embed="rId2" cstate="print"/>
          <a:srcRect l="12073" t="45833" r="54270" b="32437"/>
          <a:stretch>
            <a:fillRect/>
          </a:stretch>
        </p:blipFill>
        <p:spPr bwMode="auto">
          <a:xfrm>
            <a:off x="381000" y="1219200"/>
            <a:ext cx="7239000" cy="1752600"/>
          </a:xfrm>
          <a:prstGeom prst="rect">
            <a:avLst/>
          </a:prstGeom>
          <a:noFill/>
          <a:ln w="9525">
            <a:noFill/>
            <a:miter lim="800000"/>
            <a:headEnd/>
            <a:tailEnd/>
          </a:ln>
        </p:spPr>
      </p:pic>
      <p:sp>
        <p:nvSpPr>
          <p:cNvPr id="7" name="TextBox 6"/>
          <p:cNvSpPr txBox="1"/>
          <p:nvPr/>
        </p:nvSpPr>
        <p:spPr>
          <a:xfrm>
            <a:off x="457200" y="3048000"/>
            <a:ext cx="8686800" cy="3477875"/>
          </a:xfrm>
          <a:prstGeom prst="rect">
            <a:avLst/>
          </a:prstGeom>
          <a:noFill/>
        </p:spPr>
        <p:txBody>
          <a:bodyPr wrap="square" rtlCol="0">
            <a:spAutoFit/>
          </a:bodyPr>
          <a:lstStyle/>
          <a:p>
            <a:pPr>
              <a:buFont typeface="Arial" pitchFamily="34" charset="0"/>
              <a:buChar char="•"/>
            </a:pPr>
            <a:r>
              <a:rPr lang="en-US" sz="2000" dirty="0" smtClean="0"/>
              <a:t>Mark Session as “DD” for Dynamically dated</a:t>
            </a:r>
          </a:p>
          <a:p>
            <a:pPr>
              <a:buFont typeface="Arial" pitchFamily="34" charset="0"/>
              <a:buChar char="•"/>
            </a:pPr>
            <a:r>
              <a:rPr lang="en-US" sz="2000" dirty="0" smtClean="0"/>
              <a:t>Adjust the start and end date of the course</a:t>
            </a:r>
          </a:p>
          <a:p>
            <a:pPr>
              <a:buFont typeface="Arial" pitchFamily="34" charset="0"/>
              <a:buChar char="•"/>
            </a:pPr>
            <a:r>
              <a:rPr lang="en-US" sz="2000" dirty="0" smtClean="0"/>
              <a:t>Change the Associated Class to be 70 or higher. </a:t>
            </a:r>
          </a:p>
          <a:p>
            <a:pPr lvl="1">
              <a:buFont typeface="Arial" pitchFamily="34" charset="0"/>
              <a:buChar char="•"/>
            </a:pPr>
            <a:r>
              <a:rPr lang="en-US" sz="2000" dirty="0" smtClean="0"/>
              <a:t>This is important to noting a course in in DD</a:t>
            </a:r>
          </a:p>
          <a:p>
            <a:pPr>
              <a:buFont typeface="Arial" pitchFamily="34" charset="0"/>
              <a:buChar char="•"/>
            </a:pPr>
            <a:r>
              <a:rPr lang="en-US" sz="2000" dirty="0" smtClean="0"/>
              <a:t>If you have multiple sections of the same course scheduled in Dynamic Date (even if during different dates), be sure to use a different association number for each section.</a:t>
            </a:r>
          </a:p>
          <a:p>
            <a:pPr lvl="1">
              <a:buFont typeface="Arial" pitchFamily="34" charset="0"/>
              <a:buChar char="•"/>
            </a:pPr>
            <a:r>
              <a:rPr lang="en-US" sz="2000" dirty="0" smtClean="0"/>
              <a:t>Example: TRS 201-01 is scheduled in DD for the summer and should have an association number of 70</a:t>
            </a:r>
          </a:p>
          <a:p>
            <a:pPr lvl="1">
              <a:buFont typeface="Arial" pitchFamily="34" charset="0"/>
              <a:buChar char="•"/>
            </a:pPr>
            <a:r>
              <a:rPr lang="en-US" sz="2000" dirty="0" smtClean="0"/>
              <a:t>Then TRS 201-02 is scheduled in DD for the summer, and therefore would get an association number of 71 </a:t>
            </a:r>
            <a:endParaRPr lang="en-US" sz="2000" dirty="0"/>
          </a:p>
        </p:txBody>
      </p:sp>
      <p:sp>
        <p:nvSpPr>
          <p:cNvPr id="8" name="Oval 7"/>
          <p:cNvSpPr/>
          <p:nvPr/>
        </p:nvSpPr>
        <p:spPr>
          <a:xfrm>
            <a:off x="1905000" y="13716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905000" y="24384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343400" y="1676400"/>
            <a:ext cx="3657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 academic scheduling deadline is approaching, and you want to be sure your class schedule is accurate in Cardinal Station.</a:t>
            </a:r>
          </a:p>
          <a:p>
            <a:pPr>
              <a:buNone/>
            </a:pPr>
            <a:endParaRPr lang="en-US" dirty="0" smtClean="0"/>
          </a:p>
          <a:p>
            <a:pPr>
              <a:buNone/>
            </a:pPr>
            <a:r>
              <a:rPr lang="en-US" dirty="0" smtClean="0"/>
              <a:t>Accurate data in Cardinal Station will ensure that your courses get scheduled and assigned to desired classroom spaces.</a:t>
            </a:r>
          </a:p>
          <a:p>
            <a:pPr>
              <a:buNone/>
            </a:pP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To Schedule a DD course, cont. </a:t>
            </a:r>
            <a:endParaRPr lang="en-US" dirty="0"/>
          </a:p>
        </p:txBody>
      </p:sp>
      <p:sp>
        <p:nvSpPr>
          <p:cNvPr id="3" name="Content Placeholder 2"/>
          <p:cNvSpPr>
            <a:spLocks noGrp="1"/>
          </p:cNvSpPr>
          <p:nvPr>
            <p:ph idx="1"/>
          </p:nvPr>
        </p:nvSpPr>
        <p:spPr>
          <a:xfrm>
            <a:off x="304800" y="762000"/>
            <a:ext cx="8229600" cy="533400"/>
          </a:xfrm>
        </p:spPr>
        <p:txBody>
          <a:bodyPr>
            <a:normAutofit lnSpcReduction="10000"/>
          </a:bodyPr>
          <a:lstStyle/>
          <a:p>
            <a:pPr>
              <a:buNone/>
            </a:pPr>
            <a:r>
              <a:rPr lang="en-US" dirty="0" smtClean="0"/>
              <a:t>Meetings Tab</a:t>
            </a:r>
          </a:p>
          <a:p>
            <a:pPr>
              <a:buNone/>
            </a:pPr>
            <a:endParaRPr lang="en-US" dirty="0"/>
          </a:p>
        </p:txBody>
      </p:sp>
      <p:pic>
        <p:nvPicPr>
          <p:cNvPr id="4098" name="Picture 2"/>
          <p:cNvPicPr>
            <a:picLocks noChangeAspect="1" noChangeArrowheads="1"/>
          </p:cNvPicPr>
          <p:nvPr/>
        </p:nvPicPr>
        <p:blipFill>
          <a:blip r:embed="rId2" cstate="print"/>
          <a:srcRect l="11328" t="36458" r="51563" b="16667"/>
          <a:stretch>
            <a:fillRect/>
          </a:stretch>
        </p:blipFill>
        <p:spPr bwMode="auto">
          <a:xfrm>
            <a:off x="990600" y="1295400"/>
            <a:ext cx="7239000" cy="3429000"/>
          </a:xfrm>
          <a:prstGeom prst="rect">
            <a:avLst/>
          </a:prstGeom>
          <a:noFill/>
          <a:ln w="9525">
            <a:noFill/>
            <a:miter lim="800000"/>
            <a:headEnd/>
            <a:tailEnd/>
          </a:ln>
        </p:spPr>
      </p:pic>
      <p:sp>
        <p:nvSpPr>
          <p:cNvPr id="5" name="TextBox 4"/>
          <p:cNvSpPr txBox="1"/>
          <p:nvPr/>
        </p:nvSpPr>
        <p:spPr>
          <a:xfrm>
            <a:off x="457200" y="4800600"/>
            <a:ext cx="8077200" cy="2062103"/>
          </a:xfrm>
          <a:prstGeom prst="rect">
            <a:avLst/>
          </a:prstGeom>
          <a:noFill/>
        </p:spPr>
        <p:txBody>
          <a:bodyPr wrap="square" rtlCol="0">
            <a:spAutoFit/>
          </a:bodyPr>
          <a:lstStyle/>
          <a:p>
            <a:r>
              <a:rPr lang="en-US" sz="3200" dirty="0" smtClean="0"/>
              <a:t>The only adjustment necessary on the Meetings Tab is to adjust the </a:t>
            </a:r>
            <a:r>
              <a:rPr lang="en-US" sz="3200" u="sng" dirty="0" smtClean="0"/>
              <a:t>start and end dates</a:t>
            </a:r>
            <a:r>
              <a:rPr lang="en-US" sz="3200" dirty="0" smtClean="0"/>
              <a:t> to match those noted on the Basic Data Tab</a:t>
            </a:r>
            <a:endParaRPr lang="en-US" sz="3200" dirty="0"/>
          </a:p>
        </p:txBody>
      </p:sp>
      <p:sp>
        <p:nvSpPr>
          <p:cNvPr id="6" name="Oval 5"/>
          <p:cNvSpPr/>
          <p:nvPr/>
        </p:nvSpPr>
        <p:spPr>
          <a:xfrm>
            <a:off x="1828800" y="12192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324600" y="3733800"/>
            <a:ext cx="2133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start/end</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Unless a course is being offered in Dynamic Date, academic schedulers shouldn’t edit the Meeting start/end date!</a:t>
            </a:r>
          </a:p>
          <a:p>
            <a:pPr>
              <a:buNone/>
            </a:pPr>
            <a:endParaRPr lang="en-US" dirty="0"/>
          </a:p>
          <a:p>
            <a:pPr>
              <a:buNone/>
            </a:pPr>
            <a:r>
              <a:rPr lang="en-US" dirty="0" smtClean="0"/>
              <a:t>If a course is being offered in dynamic date, be sure to enter the accurate start/end date in </a:t>
            </a:r>
            <a:r>
              <a:rPr lang="en-US" b="1" i="1" dirty="0" smtClean="0"/>
              <a:t>both</a:t>
            </a:r>
            <a:r>
              <a:rPr lang="en-US" dirty="0" smtClean="0"/>
              <a:t> the “Basic Data” tab </a:t>
            </a:r>
            <a:r>
              <a:rPr lang="en-US" b="1" i="1" u="sng" dirty="0" smtClean="0"/>
              <a:t>and</a:t>
            </a:r>
            <a:r>
              <a:rPr lang="en-US" dirty="0" smtClean="0"/>
              <a:t> the “Meeting tab”.</a:t>
            </a:r>
          </a:p>
          <a:p>
            <a:pPr>
              <a:buNone/>
            </a:pPr>
            <a:r>
              <a:rPr lang="en-US"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609600"/>
          </a:xfrm>
        </p:spPr>
        <p:txBody>
          <a:bodyPr/>
          <a:lstStyle/>
          <a:p>
            <a:pPr>
              <a:buNone/>
            </a:pPr>
            <a:r>
              <a:rPr lang="en-US" dirty="0" smtClean="0"/>
              <a:t>Basic Data Tab</a:t>
            </a:r>
            <a:endParaRPr lang="en-US" dirty="0"/>
          </a:p>
        </p:txBody>
      </p:sp>
      <p:pic>
        <p:nvPicPr>
          <p:cNvPr id="3074" name="Picture 2"/>
          <p:cNvPicPr>
            <a:picLocks noChangeAspect="1" noChangeArrowheads="1"/>
          </p:cNvPicPr>
          <p:nvPr/>
        </p:nvPicPr>
        <p:blipFill>
          <a:blip r:embed="rId2" cstate="print"/>
          <a:srcRect l="11719" t="36458" r="50781" b="29166"/>
          <a:stretch>
            <a:fillRect/>
          </a:stretch>
        </p:blipFill>
        <p:spPr bwMode="auto">
          <a:xfrm>
            <a:off x="381000" y="533400"/>
            <a:ext cx="7315200" cy="2514600"/>
          </a:xfrm>
          <a:prstGeom prst="rect">
            <a:avLst/>
          </a:prstGeom>
          <a:noFill/>
          <a:ln w="9525">
            <a:noFill/>
            <a:miter lim="800000"/>
            <a:headEnd/>
            <a:tailEnd/>
          </a:ln>
        </p:spPr>
      </p:pic>
      <p:sp>
        <p:nvSpPr>
          <p:cNvPr id="5" name="Content Placeholder 2"/>
          <p:cNvSpPr txBox="1">
            <a:spLocks/>
          </p:cNvSpPr>
          <p:nvPr/>
        </p:nvSpPr>
        <p:spPr>
          <a:xfrm>
            <a:off x="304800" y="3048000"/>
            <a:ext cx="82296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Meetings Tab</a:t>
            </a:r>
          </a:p>
        </p:txBody>
      </p:sp>
      <p:pic>
        <p:nvPicPr>
          <p:cNvPr id="3075" name="Picture 3"/>
          <p:cNvPicPr>
            <a:picLocks noChangeAspect="1" noChangeArrowheads="1"/>
          </p:cNvPicPr>
          <p:nvPr/>
        </p:nvPicPr>
        <p:blipFill>
          <a:blip r:embed="rId3" cstate="print"/>
          <a:srcRect l="10937" t="36458" r="51954" b="16666"/>
          <a:stretch>
            <a:fillRect/>
          </a:stretch>
        </p:blipFill>
        <p:spPr bwMode="auto">
          <a:xfrm>
            <a:off x="457200" y="3505200"/>
            <a:ext cx="6858000" cy="3248526"/>
          </a:xfrm>
          <a:prstGeom prst="rect">
            <a:avLst/>
          </a:prstGeom>
          <a:noFill/>
          <a:ln w="9525">
            <a:noFill/>
            <a:miter lim="800000"/>
            <a:headEnd/>
            <a:tailEnd/>
          </a:ln>
        </p:spPr>
      </p:pic>
      <p:sp>
        <p:nvSpPr>
          <p:cNvPr id="7" name="Oval 6"/>
          <p:cNvSpPr/>
          <p:nvPr/>
        </p:nvSpPr>
        <p:spPr>
          <a:xfrm>
            <a:off x="5029200" y="1981200"/>
            <a:ext cx="19812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715000" y="5715000"/>
            <a:ext cx="16002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start/end</a:t>
            </a:r>
            <a:br>
              <a:rPr lang="en-US" dirty="0" smtClean="0"/>
            </a:br>
            <a:r>
              <a:rPr lang="en-US" dirty="0" smtClean="0"/>
              <a:t>for dynamically dated courses</a:t>
            </a:r>
            <a:endParaRPr lang="en-US" dirty="0"/>
          </a:p>
        </p:txBody>
      </p:sp>
      <p:sp>
        <p:nvSpPr>
          <p:cNvPr id="3" name="Content Placeholder 2"/>
          <p:cNvSpPr>
            <a:spLocks noGrp="1"/>
          </p:cNvSpPr>
          <p:nvPr>
            <p:ph idx="1"/>
          </p:nvPr>
        </p:nvSpPr>
        <p:spPr/>
        <p:txBody>
          <a:bodyPr/>
          <a:lstStyle/>
          <a:p>
            <a:r>
              <a:rPr lang="en-US" dirty="0" smtClean="0"/>
              <a:t>Often the information on each tab conflicts and then the system doesn’t know which is accurate. </a:t>
            </a:r>
          </a:p>
          <a:p>
            <a:r>
              <a:rPr lang="en-US" dirty="0" smtClean="0"/>
              <a:t>When this occurs, the system is unable to assign space, and it also creates registration issues for students trying to add or drop the course.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Scheduling Pattern</a:t>
            </a:r>
            <a:endParaRPr lang="en-US" dirty="0"/>
          </a:p>
        </p:txBody>
      </p:sp>
      <p:sp>
        <p:nvSpPr>
          <p:cNvPr id="3" name="Content Placeholder 2"/>
          <p:cNvSpPr>
            <a:spLocks noGrp="1"/>
          </p:cNvSpPr>
          <p:nvPr>
            <p:ph idx="1"/>
          </p:nvPr>
        </p:nvSpPr>
        <p:spPr/>
        <p:txBody>
          <a:bodyPr/>
          <a:lstStyle/>
          <a:p>
            <a:r>
              <a:rPr lang="en-US" dirty="0" smtClean="0"/>
              <a:t>Make sure all your courses </a:t>
            </a:r>
            <a:r>
              <a:rPr lang="en-US" i="1" dirty="0" smtClean="0"/>
              <a:t>start</a:t>
            </a:r>
            <a:r>
              <a:rPr lang="en-US" dirty="0" smtClean="0"/>
              <a:t> at a time that conforms to the approved scheduling pattern.</a:t>
            </a:r>
          </a:p>
          <a:p>
            <a:r>
              <a:rPr lang="en-US" dirty="0" smtClean="0"/>
              <a:t>Note:</a:t>
            </a:r>
          </a:p>
          <a:p>
            <a:pPr lvl="1"/>
            <a:r>
              <a:rPr lang="en-US" dirty="0" smtClean="0"/>
              <a:t>There is no M/W pattern, only a M/W/F pattern.</a:t>
            </a:r>
          </a:p>
          <a:p>
            <a:pPr lvl="1"/>
            <a:r>
              <a:rPr lang="en-US" dirty="0" smtClean="0"/>
              <a:t>If you are offering a course twice a week, it must be on Tuesday/Thursday.</a:t>
            </a:r>
          </a:p>
          <a:p>
            <a:pPr lvl="1"/>
            <a:r>
              <a:rPr lang="en-US" dirty="0" smtClean="0"/>
              <a:t>Courses meeting once a week are conforming if they start at an approved start time for that meeting day.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Scheduling Pattern</a:t>
            </a:r>
            <a:endParaRPr lang="en-US" dirty="0"/>
          </a:p>
        </p:txBody>
      </p:sp>
      <p:graphicFrame>
        <p:nvGraphicFramePr>
          <p:cNvPr id="4" name="Table 3"/>
          <p:cNvGraphicFramePr>
            <a:graphicFrameLocks noGrp="1"/>
          </p:cNvGraphicFramePr>
          <p:nvPr/>
        </p:nvGraphicFramePr>
        <p:xfrm>
          <a:off x="304801" y="1295407"/>
          <a:ext cx="8458199" cy="4895219"/>
        </p:xfrm>
        <a:graphic>
          <a:graphicData uri="http://schemas.openxmlformats.org/drawingml/2006/table">
            <a:tbl>
              <a:tblPr/>
              <a:tblGrid>
                <a:gridCol w="3814482"/>
                <a:gridCol w="898338"/>
                <a:gridCol w="3745379"/>
              </a:tblGrid>
              <a:tr h="611905">
                <a:tc>
                  <a:txBody>
                    <a:bodyPr/>
                    <a:lstStyle/>
                    <a:p>
                      <a:pPr marL="0" marR="0" algn="just">
                        <a:lnSpc>
                          <a:spcPct val="115000"/>
                        </a:lnSpc>
                        <a:spcBef>
                          <a:spcPts val="0"/>
                        </a:spcBef>
                        <a:spcAft>
                          <a:spcPts val="600"/>
                        </a:spcAft>
                      </a:pPr>
                      <a:r>
                        <a:rPr lang="en-US" sz="1600" b="1" dirty="0">
                          <a:latin typeface="Calibri"/>
                          <a:ea typeface="Times New Roman"/>
                        </a:rPr>
                        <a:t>Classes meeting on Mondays, Wednesdays, and/or Fridays must begin at:</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just">
                        <a:lnSpc>
                          <a:spcPct val="115000"/>
                        </a:lnSpc>
                        <a:spcBef>
                          <a:spcPts val="0"/>
                        </a:spcBef>
                        <a:spcAft>
                          <a:spcPts val="600"/>
                        </a:spcAft>
                      </a:pPr>
                      <a:r>
                        <a:rPr lang="en-US" sz="1600" b="1" dirty="0">
                          <a:latin typeface="Calibri"/>
                          <a:ea typeface="Times New Roman"/>
                        </a:rPr>
                        <a:t>Classes meeting on Tuesdays and/or Thursdays must begin at:</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8:10 am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600"/>
                        </a:spcAft>
                      </a:pPr>
                      <a:r>
                        <a:rPr lang="en-US" sz="1600" dirty="0">
                          <a:latin typeface="Calibri"/>
                          <a:ea typeface="Times New Roman"/>
                        </a:rPr>
                        <a:t>8:10 am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9:10 am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marL="0" marR="0" algn="ctr">
                        <a:lnSpc>
                          <a:spcPct val="115000"/>
                        </a:lnSpc>
                        <a:spcBef>
                          <a:spcPts val="0"/>
                        </a:spcBef>
                        <a:spcAft>
                          <a:spcPts val="600"/>
                        </a:spcAft>
                      </a:pPr>
                      <a:r>
                        <a:rPr lang="en-US" sz="1600" dirty="0">
                          <a:latin typeface="Calibri"/>
                          <a:ea typeface="Times New Roman"/>
                        </a:rPr>
                        <a:t>9:35 am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10:10 am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305951">
                <a:tc>
                  <a:txBody>
                    <a:bodyPr/>
                    <a:lstStyle/>
                    <a:p>
                      <a:pPr marL="0" marR="0" algn="ctr">
                        <a:lnSpc>
                          <a:spcPct val="115000"/>
                        </a:lnSpc>
                        <a:spcBef>
                          <a:spcPts val="0"/>
                        </a:spcBef>
                        <a:spcAft>
                          <a:spcPts val="0"/>
                        </a:spcAft>
                      </a:pPr>
                      <a:r>
                        <a:rPr lang="en-US" sz="1600" dirty="0">
                          <a:latin typeface="Calibri"/>
                          <a:ea typeface="Times New Roman"/>
                        </a:rPr>
                        <a:t>11:10 am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600"/>
                        </a:spcAft>
                      </a:pPr>
                      <a:r>
                        <a:rPr lang="en-US" sz="1600" dirty="0">
                          <a:latin typeface="Calibri"/>
                          <a:ea typeface="Times New Roman"/>
                        </a:rPr>
                        <a:t>11:10 am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12:10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marL="0" marR="0" algn="ctr">
                        <a:lnSpc>
                          <a:spcPct val="115000"/>
                        </a:lnSpc>
                        <a:spcBef>
                          <a:spcPts val="0"/>
                        </a:spcBef>
                        <a:spcAft>
                          <a:spcPts val="600"/>
                        </a:spcAft>
                      </a:pPr>
                      <a:r>
                        <a:rPr lang="en-US" sz="1600" dirty="0">
                          <a:latin typeface="Calibri"/>
                          <a:ea typeface="Times New Roman"/>
                        </a:rPr>
                        <a:t>12:35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1:10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305951">
                <a:tc>
                  <a:txBody>
                    <a:bodyPr/>
                    <a:lstStyle/>
                    <a:p>
                      <a:pPr marL="0" marR="0" algn="ctr">
                        <a:lnSpc>
                          <a:spcPct val="115000"/>
                        </a:lnSpc>
                        <a:spcBef>
                          <a:spcPts val="0"/>
                        </a:spcBef>
                        <a:spcAft>
                          <a:spcPts val="0"/>
                        </a:spcAft>
                      </a:pPr>
                      <a:r>
                        <a:rPr lang="en-US" sz="1600" dirty="0">
                          <a:latin typeface="Calibri"/>
                          <a:ea typeface="Times New Roman"/>
                        </a:rPr>
                        <a:t>2:10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600"/>
                        </a:spcAft>
                      </a:pPr>
                      <a:r>
                        <a:rPr lang="en-US" sz="1600" dirty="0">
                          <a:latin typeface="Calibri"/>
                          <a:ea typeface="Times New Roman"/>
                        </a:rPr>
                        <a:t>2:10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3:10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marL="0" marR="0" algn="ctr">
                        <a:lnSpc>
                          <a:spcPct val="115000"/>
                        </a:lnSpc>
                        <a:spcBef>
                          <a:spcPts val="0"/>
                        </a:spcBef>
                        <a:spcAft>
                          <a:spcPts val="600"/>
                        </a:spcAft>
                      </a:pPr>
                      <a:r>
                        <a:rPr lang="en-US" sz="1600" dirty="0">
                          <a:latin typeface="Calibri"/>
                          <a:ea typeface="Times New Roman"/>
                        </a:rPr>
                        <a:t>3:35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4:10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305951">
                <a:tc>
                  <a:txBody>
                    <a:bodyPr/>
                    <a:lstStyle/>
                    <a:p>
                      <a:pPr marL="0" marR="0" algn="ctr">
                        <a:lnSpc>
                          <a:spcPct val="115000"/>
                        </a:lnSpc>
                        <a:spcBef>
                          <a:spcPts val="0"/>
                        </a:spcBef>
                        <a:spcAft>
                          <a:spcPts val="0"/>
                        </a:spcAft>
                      </a:pPr>
                      <a:r>
                        <a:rPr lang="en-US" sz="1600" dirty="0">
                          <a:latin typeface="Calibri"/>
                          <a:ea typeface="Times New Roman"/>
                        </a:rPr>
                        <a:t>5:10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600"/>
                        </a:spcAft>
                      </a:pPr>
                      <a:r>
                        <a:rPr lang="en-US" sz="1600" dirty="0">
                          <a:latin typeface="Calibri"/>
                          <a:ea typeface="Times New Roman"/>
                        </a:rPr>
                        <a:t>5:10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6:10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marL="0" marR="0" algn="ctr">
                        <a:lnSpc>
                          <a:spcPct val="115000"/>
                        </a:lnSpc>
                        <a:spcBef>
                          <a:spcPts val="0"/>
                        </a:spcBef>
                        <a:spcAft>
                          <a:spcPts val="600"/>
                        </a:spcAft>
                      </a:pPr>
                      <a:r>
                        <a:rPr lang="en-US" sz="1600" dirty="0">
                          <a:latin typeface="Calibri"/>
                          <a:ea typeface="Times New Roman"/>
                        </a:rPr>
                        <a:t>6:35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7:10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305951">
                <a:tc>
                  <a:txBody>
                    <a:bodyPr/>
                    <a:lstStyle/>
                    <a:p>
                      <a:pPr marL="0" marR="0" algn="ctr">
                        <a:lnSpc>
                          <a:spcPct val="115000"/>
                        </a:lnSpc>
                        <a:spcBef>
                          <a:spcPts val="0"/>
                        </a:spcBef>
                        <a:spcAft>
                          <a:spcPts val="0"/>
                        </a:spcAft>
                      </a:pPr>
                      <a:r>
                        <a:rPr lang="en-US" sz="1600" dirty="0">
                          <a:latin typeface="Calibri"/>
                          <a:ea typeface="Times New Roman"/>
                        </a:rPr>
                        <a:t>8:10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600"/>
                        </a:spcAft>
                      </a:pPr>
                      <a:r>
                        <a:rPr lang="en-US" sz="1600" dirty="0">
                          <a:latin typeface="Calibri"/>
                          <a:ea typeface="Times New Roman"/>
                        </a:rPr>
                        <a:t>8:10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51">
                <a:tc>
                  <a:txBody>
                    <a:bodyPr/>
                    <a:lstStyle/>
                    <a:p>
                      <a:pPr marL="0" marR="0" algn="ctr">
                        <a:lnSpc>
                          <a:spcPct val="115000"/>
                        </a:lnSpc>
                        <a:spcBef>
                          <a:spcPts val="0"/>
                        </a:spcBef>
                        <a:spcAft>
                          <a:spcPts val="0"/>
                        </a:spcAft>
                      </a:pPr>
                      <a:r>
                        <a:rPr lang="en-US" sz="1600" dirty="0">
                          <a:latin typeface="Calibri"/>
                          <a:ea typeface="Times New Roman"/>
                        </a:rPr>
                        <a:t>9:10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endParaRPr lang="en-US" sz="1600" dirty="0">
                        <a:latin typeface="Calibri"/>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600"/>
                        </a:spcAft>
                      </a:pPr>
                      <a:r>
                        <a:rPr lang="en-US" sz="1600" dirty="0">
                          <a:latin typeface="Calibri"/>
                          <a:ea typeface="Times New Roman"/>
                        </a:rPr>
                        <a:t>9:35 pm</a:t>
                      </a:r>
                      <a:endParaRPr lang="en-US" sz="1600" dirty="0">
                        <a:latin typeface="Times New Roman"/>
                        <a:ea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Approved Scheduling pattern, Cont.</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Five day a week courses should meet at time that is conforming for all meeting days. These include: 8:10 am, 11:10 am, 2:10 pm; 5:10 pm or 8:10 pm. </a:t>
            </a:r>
          </a:p>
          <a:p>
            <a:r>
              <a:rPr lang="en-US" dirty="0" smtClean="0"/>
              <a:t>Otherwise they should be scheduled with two different meeting patterns.</a:t>
            </a:r>
          </a:p>
          <a:p>
            <a:pPr lvl="1"/>
            <a:r>
              <a:rPr lang="en-US" dirty="0" smtClean="0"/>
              <a:t>One on MWF that conforms to the approved schedule</a:t>
            </a:r>
          </a:p>
          <a:p>
            <a:pPr lvl="1"/>
            <a:r>
              <a:rPr lang="en-US" dirty="0" smtClean="0"/>
              <a:t>Another meeting pattern for T/TH that conforms to the approved schedule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Approved Scheduling Pattern, Cont.</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To seek exceptions to the approved scheduling pattern:</a:t>
            </a:r>
          </a:p>
          <a:p>
            <a:pPr lvl="1"/>
            <a:r>
              <a:rPr lang="en-US" dirty="0" smtClean="0"/>
              <a:t>Department chairs/Schedulers must forward a request to approve non-conforming day/time patters to the dean of the school in which the course is offered.</a:t>
            </a:r>
          </a:p>
          <a:p>
            <a:pPr lvl="1"/>
            <a:r>
              <a:rPr lang="en-US" dirty="0" smtClean="0"/>
              <a:t>The dean will then consult with the Provost’s office</a:t>
            </a:r>
          </a:p>
          <a:p>
            <a:pPr lvl="1"/>
            <a:r>
              <a:rPr lang="en-US" dirty="0" smtClean="0"/>
              <a:t>The Provost will notify Enrollment Services of approved scheduling exceptions</a:t>
            </a:r>
          </a:p>
          <a:p>
            <a:pPr lvl="1"/>
            <a:r>
              <a:rPr lang="en-US" dirty="0" smtClean="0"/>
              <a:t>Approval must be received by Enrollment Services by the published deadline. Check the Scheduling website: </a:t>
            </a:r>
            <a:r>
              <a:rPr lang="en-US" dirty="0" smtClean="0">
                <a:solidFill>
                  <a:srgbClr val="FF0000"/>
                </a:solidFill>
              </a:rPr>
              <a:t>http://enrollmentservices.cua.edu/scheduling/ </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Approved Scheduling Pattern, Cont.</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Any courses scheduled outside the approved scheduling pattern that did not receive approval by the published deadline will not receive classroom space, and will be hidden from the academic schedule until:</a:t>
            </a:r>
          </a:p>
          <a:p>
            <a:pPr lvl="1"/>
            <a:r>
              <a:rPr lang="en-US" dirty="0" smtClean="0"/>
              <a:t>The meeting pattern is changed to be a conforming one</a:t>
            </a:r>
          </a:p>
          <a:p>
            <a:pPr lvl="1">
              <a:buNone/>
            </a:pPr>
            <a:r>
              <a:rPr lang="en-US" dirty="0" smtClean="0"/>
              <a:t>			OR</a:t>
            </a:r>
          </a:p>
          <a:p>
            <a:pPr lvl="1"/>
            <a:r>
              <a:rPr lang="en-US" dirty="0" smtClean="0"/>
              <a:t>The meeting pattern is approved by the Provost’s office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Reference Checklist:</a:t>
            </a:r>
            <a:endParaRPr lang="en-US" dirty="0"/>
          </a:p>
        </p:txBody>
      </p:sp>
      <p:sp>
        <p:nvSpPr>
          <p:cNvPr id="3" name="Content Placeholder 2"/>
          <p:cNvSpPr>
            <a:spLocks noGrp="1"/>
          </p:cNvSpPr>
          <p:nvPr>
            <p:ph idx="1"/>
          </p:nvPr>
        </p:nvSpPr>
        <p:spPr/>
        <p:txBody>
          <a:bodyPr>
            <a:normAutofit fontScale="92500" lnSpcReduction="20000"/>
          </a:bodyPr>
          <a:lstStyle/>
          <a:p>
            <a:pPr lvl="0">
              <a:buFont typeface="Wingdings" pitchFamily="2" charset="2"/>
              <a:buChar char="q"/>
            </a:pPr>
            <a:r>
              <a:rPr lang="en-US" dirty="0" smtClean="0"/>
              <a:t>Enrollment Capacity (based on historical enrollment) equals requested room capacity</a:t>
            </a:r>
            <a:endParaRPr lang="en-US" sz="2400" dirty="0" smtClean="0"/>
          </a:p>
          <a:p>
            <a:pPr lvl="0">
              <a:buFont typeface="Wingdings" pitchFamily="2" charset="2"/>
              <a:buChar char="q"/>
            </a:pPr>
            <a:r>
              <a:rPr lang="en-US" dirty="0" smtClean="0"/>
              <a:t>Meeting time is accurate, including a.m./p.m.</a:t>
            </a:r>
            <a:endParaRPr lang="en-US" sz="2400" dirty="0" smtClean="0"/>
          </a:p>
          <a:p>
            <a:pPr lvl="0">
              <a:buFont typeface="Wingdings" pitchFamily="2" charset="2"/>
              <a:buChar char="q"/>
            </a:pPr>
            <a:r>
              <a:rPr lang="en-US" dirty="0" smtClean="0"/>
              <a:t>Associated classes are scheduled correctly as listed in the course catalog</a:t>
            </a:r>
            <a:endParaRPr lang="en-US" sz="2400" dirty="0" smtClean="0"/>
          </a:p>
          <a:p>
            <a:pPr lvl="1">
              <a:buFont typeface="Wingdings" pitchFamily="2" charset="2"/>
              <a:buChar char="q"/>
            </a:pPr>
            <a:r>
              <a:rPr lang="en-US" dirty="0" smtClean="0"/>
              <a:t>Main component: class type = Enrollment; Associated class = 55</a:t>
            </a:r>
            <a:endParaRPr lang="en-US" sz="2000" dirty="0" smtClean="0"/>
          </a:p>
          <a:p>
            <a:pPr lvl="1">
              <a:buFont typeface="Wingdings" pitchFamily="2" charset="2"/>
              <a:buChar char="q"/>
            </a:pPr>
            <a:r>
              <a:rPr lang="en-US" dirty="0" smtClean="0"/>
              <a:t>Other components: class type = non-enroll; Associated class = 55</a:t>
            </a:r>
            <a:endParaRPr lang="en-US" sz="2000" dirty="0" smtClean="0"/>
          </a:p>
          <a:p>
            <a:pPr lvl="0">
              <a:buFont typeface="Wingdings" pitchFamily="2" charset="2"/>
              <a:buChar char="q"/>
            </a:pPr>
            <a:r>
              <a:rPr lang="en-US" dirty="0" smtClean="0"/>
              <a:t>Class meets on approved scheduling pattern or an alternative pattern that has proper approval. </a:t>
            </a:r>
            <a:endParaRPr lang="en-US" sz="24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buNone/>
            </a:pPr>
            <a:r>
              <a:rPr lang="en-US" dirty="0" smtClean="0"/>
              <a:t>This presentation goes over some of the common problems that most negatively impact the ability to schedule and assign space to courses. </a:t>
            </a:r>
          </a:p>
          <a:p>
            <a:pPr>
              <a:buNone/>
            </a:pPr>
            <a:endParaRPr lang="en-US" dirty="0"/>
          </a:p>
          <a:p>
            <a:pPr>
              <a:buNone/>
            </a:pPr>
            <a:r>
              <a:rPr lang="en-US" dirty="0" smtClean="0"/>
              <a:t>Use this information to go through your class schedule and make sure you’re avoiding these common oversights.</a:t>
            </a:r>
          </a:p>
          <a:p>
            <a:pPr>
              <a:buNone/>
            </a:pPr>
            <a:endParaRPr lang="en-US" dirty="0" smtClean="0"/>
          </a:p>
          <a:p>
            <a:pPr>
              <a:buNone/>
            </a:pPr>
            <a:r>
              <a:rPr lang="en-US" dirty="0" smtClean="0"/>
              <a:t>Doing so will allow Enrollment Services to better schedule your courses.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Reference Checklist </a:t>
            </a:r>
            <a:br>
              <a:rPr lang="en-US" dirty="0" smtClean="0"/>
            </a:br>
            <a:r>
              <a:rPr lang="en-US" dirty="0" smtClean="0"/>
              <a:t>If the course meets Off-Campus:</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Location = Off Campus</a:t>
            </a:r>
          </a:p>
          <a:p>
            <a:pPr>
              <a:buFont typeface="Wingdings" pitchFamily="2" charset="2"/>
              <a:buChar char="q"/>
            </a:pPr>
            <a:r>
              <a:rPr lang="en-US" dirty="0" smtClean="0"/>
              <a:t>Room Characteristic Code = 48</a:t>
            </a:r>
          </a:p>
          <a:p>
            <a:pPr>
              <a:buFont typeface="Wingdings" pitchFamily="2" charset="2"/>
              <a:buChar char="q"/>
            </a:pPr>
            <a:r>
              <a:rPr lang="en-US" dirty="0" smtClean="0"/>
              <a:t>The correct note number is entered to note accurate course location</a:t>
            </a:r>
          </a:p>
          <a:p>
            <a:pPr>
              <a:buFont typeface="Wingdings" pitchFamily="2" charset="2"/>
              <a:buChar char="q"/>
            </a:pPr>
            <a:r>
              <a:rPr lang="en-US" dirty="0" smtClean="0"/>
              <a:t>If no note number exists containing the location of the course, email Meg Jerabek (jerabek@cua.edu)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Reference Checklist</a:t>
            </a:r>
            <a:br>
              <a:rPr lang="en-US" dirty="0" smtClean="0"/>
            </a:br>
            <a:r>
              <a:rPr lang="en-US" dirty="0" smtClean="0"/>
              <a:t>If the course is offered Abroad</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Location = Abroad</a:t>
            </a:r>
          </a:p>
          <a:p>
            <a:pPr>
              <a:buFont typeface="Wingdings" pitchFamily="2" charset="2"/>
              <a:buChar char="q"/>
            </a:pPr>
            <a:r>
              <a:rPr lang="en-US" dirty="0" smtClean="0"/>
              <a:t>Room Characteristic code = 48</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Reference Checklist</a:t>
            </a:r>
            <a:br>
              <a:rPr lang="en-US" dirty="0" smtClean="0"/>
            </a:br>
            <a:r>
              <a:rPr lang="en-US" dirty="0" smtClean="0"/>
              <a:t>If the course is dynamically dated</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Start/End dates in Basic Data tab match those in Meetings tab</a:t>
            </a:r>
          </a:p>
          <a:p>
            <a:pPr>
              <a:buFont typeface="Wingdings" pitchFamily="2" charset="2"/>
              <a:buChar char="q"/>
            </a:pPr>
            <a:r>
              <a:rPr lang="en-US" dirty="0" smtClean="0"/>
              <a:t>Session  = DD</a:t>
            </a:r>
          </a:p>
          <a:p>
            <a:pPr>
              <a:buFont typeface="Wingdings" pitchFamily="2" charset="2"/>
              <a:buChar char="q"/>
            </a:pPr>
            <a:r>
              <a:rPr lang="en-US" dirty="0" smtClean="0"/>
              <a:t>Associated class number is 70 or higher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Capacity</a:t>
            </a:r>
            <a:endParaRPr lang="en-US" dirty="0"/>
          </a:p>
        </p:txBody>
      </p:sp>
      <p:sp>
        <p:nvSpPr>
          <p:cNvPr id="3" name="Content Placeholder 2"/>
          <p:cNvSpPr>
            <a:spLocks noGrp="1"/>
          </p:cNvSpPr>
          <p:nvPr>
            <p:ph idx="1"/>
          </p:nvPr>
        </p:nvSpPr>
        <p:spPr/>
        <p:txBody>
          <a:bodyPr>
            <a:normAutofit/>
          </a:bodyPr>
          <a:lstStyle/>
          <a:p>
            <a:pPr>
              <a:buNone/>
            </a:pPr>
            <a:r>
              <a:rPr lang="en-US" dirty="0" smtClean="0"/>
              <a:t>Enrollment capacity is one of the most important pieces of information to have accurate in order for a course to be roomed.</a:t>
            </a:r>
          </a:p>
          <a:p>
            <a:pPr>
              <a:buNone/>
            </a:pPr>
            <a:r>
              <a:rPr lang="en-US" dirty="0" smtClean="0"/>
              <a:t>When adding a class to the schedule enrollment capacity automatically defaults to whatever has been entered in the course catalog- </a:t>
            </a:r>
            <a:r>
              <a:rPr lang="en-US" i="1" dirty="0" smtClean="0"/>
              <a:t>it does not default to the previous time the course was entered!</a:t>
            </a:r>
            <a:endParaRPr lang="en-US" dirty="0" smtClean="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Capacity, Cont. </a:t>
            </a:r>
            <a:endParaRPr lang="en-US" dirty="0"/>
          </a:p>
        </p:txBody>
      </p:sp>
      <p:sp>
        <p:nvSpPr>
          <p:cNvPr id="3" name="Content Placeholder 2"/>
          <p:cNvSpPr>
            <a:spLocks noGrp="1"/>
          </p:cNvSpPr>
          <p:nvPr>
            <p:ph idx="1"/>
          </p:nvPr>
        </p:nvSpPr>
        <p:spPr/>
        <p:txBody>
          <a:bodyPr/>
          <a:lstStyle/>
          <a:p>
            <a:r>
              <a:rPr lang="en-US" dirty="0" smtClean="0"/>
              <a:t>Be sure to look at </a:t>
            </a:r>
            <a:r>
              <a:rPr lang="en-US" b="1" i="1" u="sng" dirty="0" smtClean="0"/>
              <a:t>historical enrollment figures</a:t>
            </a:r>
            <a:r>
              <a:rPr lang="en-US" b="1" i="1" dirty="0" smtClean="0"/>
              <a:t> </a:t>
            </a:r>
            <a:r>
              <a:rPr lang="en-US" dirty="0" smtClean="0"/>
              <a:t>when selecting the enrollment capacity for a course.</a:t>
            </a:r>
          </a:p>
          <a:p>
            <a:r>
              <a:rPr lang="en-US" dirty="0" smtClean="0"/>
              <a:t>This is the most accurate reflection of what the course enrollment will be. </a:t>
            </a:r>
          </a:p>
          <a:p>
            <a:r>
              <a:rPr lang="en-US" dirty="0" smtClean="0"/>
              <a:t>By accurately portraying a realistic enrollment capacity, your course is more likely to be placed in desired classroom space.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Class capacity vs. Room capacity</a:t>
            </a:r>
            <a:endParaRPr lang="en-US" dirty="0"/>
          </a:p>
        </p:txBody>
      </p:sp>
      <p:sp>
        <p:nvSpPr>
          <p:cNvPr id="3" name="Content Placeholder 2"/>
          <p:cNvSpPr>
            <a:spLocks noGrp="1"/>
          </p:cNvSpPr>
          <p:nvPr>
            <p:ph idx="1"/>
          </p:nvPr>
        </p:nvSpPr>
        <p:spPr>
          <a:xfrm>
            <a:off x="457200" y="990600"/>
            <a:ext cx="8229600" cy="3657600"/>
          </a:xfrm>
        </p:spPr>
        <p:txBody>
          <a:bodyPr>
            <a:normAutofit fontScale="77500" lnSpcReduction="20000"/>
          </a:bodyPr>
          <a:lstStyle/>
          <a:p>
            <a:pPr>
              <a:buNone/>
            </a:pPr>
            <a:r>
              <a:rPr lang="en-US" dirty="0" smtClean="0"/>
              <a:t>Make sure that the figures entered for “requested room capacity” and “enrollment capacity” are the same or close to the same.</a:t>
            </a:r>
          </a:p>
          <a:p>
            <a:pPr>
              <a:buNone/>
            </a:pPr>
            <a:endParaRPr lang="en-US" dirty="0"/>
          </a:p>
          <a:p>
            <a:pPr>
              <a:buNone/>
            </a:pPr>
            <a:r>
              <a:rPr lang="en-US" dirty="0" smtClean="0"/>
              <a:t>In Maintain Schedule of Classes &gt; Click on “Enrollment Cntrl” tab to adjust either the “requested room capacity” or the “enrollment capacity”</a:t>
            </a:r>
          </a:p>
          <a:p>
            <a:pPr>
              <a:buNone/>
            </a:pPr>
            <a:endParaRPr lang="en-US" dirty="0"/>
          </a:p>
          <a:p>
            <a:pPr>
              <a:buNone/>
            </a:pPr>
            <a:r>
              <a:rPr lang="en-US" dirty="0" smtClean="0"/>
              <a:t>We want to make sure that courses are placed in appropriately sized rooms.</a:t>
            </a:r>
            <a:endParaRPr lang="en-US" dirty="0"/>
          </a:p>
        </p:txBody>
      </p:sp>
      <p:pic>
        <p:nvPicPr>
          <p:cNvPr id="2051" name="Picture 3"/>
          <p:cNvPicPr>
            <a:picLocks noChangeAspect="1" noChangeArrowheads="1"/>
          </p:cNvPicPr>
          <p:nvPr/>
        </p:nvPicPr>
        <p:blipFill>
          <a:blip r:embed="rId2" cstate="print"/>
          <a:srcRect l="11719" t="53126" r="58984" b="19791"/>
          <a:stretch>
            <a:fillRect/>
          </a:stretch>
        </p:blipFill>
        <p:spPr bwMode="auto">
          <a:xfrm>
            <a:off x="1143000" y="4559808"/>
            <a:ext cx="6629400" cy="2298192"/>
          </a:xfrm>
          <a:prstGeom prst="rect">
            <a:avLst/>
          </a:prstGeom>
          <a:noFill/>
          <a:ln w="9525">
            <a:noFill/>
            <a:miter lim="800000"/>
            <a:headEnd/>
            <a:tailEnd/>
          </a:ln>
        </p:spPr>
      </p:pic>
      <p:sp>
        <p:nvSpPr>
          <p:cNvPr id="6" name="Oval 5"/>
          <p:cNvSpPr/>
          <p:nvPr/>
        </p:nvSpPr>
        <p:spPr>
          <a:xfrm>
            <a:off x="4495800" y="6051756"/>
            <a:ext cx="2895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time</a:t>
            </a:r>
            <a:endParaRPr lang="en-US" dirty="0"/>
          </a:p>
        </p:txBody>
      </p:sp>
      <p:sp>
        <p:nvSpPr>
          <p:cNvPr id="3" name="Content Placeholder 2"/>
          <p:cNvSpPr>
            <a:spLocks noGrp="1"/>
          </p:cNvSpPr>
          <p:nvPr>
            <p:ph idx="1"/>
          </p:nvPr>
        </p:nvSpPr>
        <p:spPr/>
        <p:txBody>
          <a:bodyPr/>
          <a:lstStyle/>
          <a:p>
            <a:pPr>
              <a:buNone/>
            </a:pPr>
            <a:r>
              <a:rPr lang="en-US" dirty="0" smtClean="0"/>
              <a:t>Confirm your meeting time is accurate!</a:t>
            </a:r>
          </a:p>
          <a:p>
            <a:pPr>
              <a:buNone/>
            </a:pPr>
            <a:endParaRPr lang="en-US" dirty="0"/>
          </a:p>
          <a:p>
            <a:pPr>
              <a:buNone/>
            </a:pPr>
            <a:r>
              <a:rPr lang="en-US" dirty="0" smtClean="0"/>
              <a:t>The most common error is entering a.m. and p.m. mistakenly.</a:t>
            </a:r>
          </a:p>
          <a:p>
            <a:pPr>
              <a:buNone/>
            </a:pPr>
            <a:endParaRPr lang="en-US" dirty="0" smtClean="0"/>
          </a:p>
          <a:p>
            <a:pPr>
              <a:buNone/>
            </a:pPr>
            <a:r>
              <a:rPr lang="en-US" dirty="0" smtClean="0"/>
              <a:t>Make sure your course is scheduled for 3:10 </a:t>
            </a:r>
            <a:r>
              <a:rPr lang="en-US" b="1" dirty="0" smtClean="0"/>
              <a:t>p.m</a:t>
            </a:r>
            <a:r>
              <a:rPr lang="en-US" dirty="0" smtClean="0"/>
              <a:t>. not 3:10 </a:t>
            </a:r>
            <a:r>
              <a:rPr lang="en-US" b="1" dirty="0" smtClean="0"/>
              <a:t>a.m. </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Class</a:t>
            </a:r>
            <a:endParaRPr lang="en-US" dirty="0"/>
          </a:p>
        </p:txBody>
      </p:sp>
      <p:sp>
        <p:nvSpPr>
          <p:cNvPr id="3" name="Content Placeholder 2"/>
          <p:cNvSpPr>
            <a:spLocks noGrp="1"/>
          </p:cNvSpPr>
          <p:nvPr>
            <p:ph idx="1"/>
          </p:nvPr>
        </p:nvSpPr>
        <p:spPr/>
        <p:txBody>
          <a:bodyPr>
            <a:normAutofit lnSpcReduction="10000"/>
          </a:bodyPr>
          <a:lstStyle/>
          <a:p>
            <a:r>
              <a:rPr lang="en-US" dirty="0" smtClean="0"/>
              <a:t>Associated classes are items such as labs, discussions, clinicals, etc. that are attached to a larger class such as a lecture</a:t>
            </a:r>
          </a:p>
          <a:p>
            <a:endParaRPr lang="en-US" dirty="0"/>
          </a:p>
          <a:p>
            <a:r>
              <a:rPr lang="en-US" dirty="0"/>
              <a:t>Y</a:t>
            </a:r>
            <a:r>
              <a:rPr lang="en-US" dirty="0" smtClean="0"/>
              <a:t>ou want to look at all courses that should have an associated class (lab, discussion, etc)</a:t>
            </a:r>
            <a:r>
              <a:rPr lang="en-US" b="1" i="1" dirty="0" smtClean="0"/>
              <a:t> </a:t>
            </a:r>
            <a:r>
              <a:rPr lang="en-US" i="1" dirty="0" smtClean="0"/>
              <a:t>based on the course catalog </a:t>
            </a:r>
            <a:r>
              <a:rPr lang="en-US" dirty="0" smtClean="0"/>
              <a:t>.</a:t>
            </a:r>
            <a:r>
              <a:rPr lang="en-US" b="1" i="1" u="sng" dirty="0" smtClean="0"/>
              <a:t> Make sure that an associated class has been scheduled for this semester. </a:t>
            </a:r>
            <a:endParaRPr lang="en-US" b="1" i="1"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Class, Cont.</a:t>
            </a:r>
            <a:endParaRPr lang="en-US" dirty="0"/>
          </a:p>
        </p:txBody>
      </p:sp>
      <p:sp>
        <p:nvSpPr>
          <p:cNvPr id="3" name="Content Placeholder 2"/>
          <p:cNvSpPr>
            <a:spLocks noGrp="1"/>
          </p:cNvSpPr>
          <p:nvPr>
            <p:ph idx="1"/>
          </p:nvPr>
        </p:nvSpPr>
        <p:spPr/>
        <p:txBody>
          <a:bodyPr/>
          <a:lstStyle/>
          <a:p>
            <a:pPr>
              <a:buNone/>
            </a:pPr>
            <a:r>
              <a:rPr lang="en-US" dirty="0" smtClean="0"/>
              <a:t>If for any reason an associated course is not being offered during a given semester, please email Meg Jerabek, </a:t>
            </a:r>
            <a:r>
              <a:rPr lang="en-US" dirty="0" smtClean="0">
                <a:hlinkClick r:id="rId2"/>
              </a:rPr>
              <a:t>jerabek@cua.edu</a:t>
            </a:r>
            <a:r>
              <a:rPr lang="en-US" dirty="0" smtClean="0"/>
              <a:t>, to request that it be adjusted.</a:t>
            </a:r>
          </a:p>
          <a:p>
            <a:pPr>
              <a:buNone/>
            </a:pPr>
            <a:r>
              <a:rPr lang="en-US" dirty="0" smtClean="0"/>
              <a:t>If an adjustment is not made, and an associated class is not scheduled, then students will be unable to register for the course.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10510</TotalTime>
  <Words>1651</Words>
  <Application>Microsoft Office PowerPoint</Application>
  <PresentationFormat>On-screen Show (4:3)</PresentationFormat>
  <Paragraphs>161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Checking your class schedule before the scheduling deadline</vt:lpstr>
      <vt:lpstr>Slide 2</vt:lpstr>
      <vt:lpstr>Slide 3</vt:lpstr>
      <vt:lpstr>Enrollment Capacity</vt:lpstr>
      <vt:lpstr>Enrollment Capacity, Cont. </vt:lpstr>
      <vt:lpstr>Class capacity vs. Room capacity</vt:lpstr>
      <vt:lpstr>Meeting time</vt:lpstr>
      <vt:lpstr>Associated Class</vt:lpstr>
      <vt:lpstr>Associated Class, Cont.</vt:lpstr>
      <vt:lpstr>What to look for in scheduling Associated Classes</vt:lpstr>
      <vt:lpstr>Slide 11</vt:lpstr>
      <vt:lpstr>Off Campus Courses </vt:lpstr>
      <vt:lpstr>Off Campus Courses, Cont. </vt:lpstr>
      <vt:lpstr>Off Campus courses, Cont. </vt:lpstr>
      <vt:lpstr>Abroad Courses</vt:lpstr>
      <vt:lpstr>Abroad Courses, Cont. </vt:lpstr>
      <vt:lpstr>Dynamically Dated Courses </vt:lpstr>
      <vt:lpstr>Dynamically Dated Courses, Cont.</vt:lpstr>
      <vt:lpstr>To Schedule a DD course</vt:lpstr>
      <vt:lpstr>To Schedule a DD course, cont. </vt:lpstr>
      <vt:lpstr>Meeting start/end</vt:lpstr>
      <vt:lpstr>Slide 22</vt:lpstr>
      <vt:lpstr>Meeting start/end for dynamically dated courses</vt:lpstr>
      <vt:lpstr>Approved Scheduling Pattern</vt:lpstr>
      <vt:lpstr>Approved Scheduling Pattern</vt:lpstr>
      <vt:lpstr>Approved Scheduling pattern, Cont.</vt:lpstr>
      <vt:lpstr>Approved Scheduling Pattern, Cont.</vt:lpstr>
      <vt:lpstr>Approved Scheduling Pattern, Cont.</vt:lpstr>
      <vt:lpstr>Quick Reference Checklist:</vt:lpstr>
      <vt:lpstr>Quick Reference Checklist  If the course meets Off-Campus:</vt:lpstr>
      <vt:lpstr>Quick Reference Checklist If the course is offered Abroad</vt:lpstr>
      <vt:lpstr>Quick Reference Checklist If the course is dynamically dated</vt:lpstr>
    </vt:vector>
  </TitlesOfParts>
  <Company>The Catholic University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Checking your class schedule before the scheduling deadline</dc:title>
  <dc:creator>jerabek</dc:creator>
  <cp:lastModifiedBy>jerabek</cp:lastModifiedBy>
  <cp:revision>337</cp:revision>
  <dcterms:created xsi:type="dcterms:W3CDTF">2011-04-01T14:37:32Z</dcterms:created>
  <dcterms:modified xsi:type="dcterms:W3CDTF">2011-06-23T17:04:11Z</dcterms:modified>
</cp:coreProperties>
</file>