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Open Sans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hqO5yBiL1/JYfnXbW6UrSmQ8ey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OpenSans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OpenSans-italic.fntdata"/><Relationship Id="rId6" Type="http://schemas.openxmlformats.org/officeDocument/2006/relationships/slide" Target="slides/slide2.xml"/><Relationship Id="rId18" Type="http://schemas.openxmlformats.org/officeDocument/2006/relationships/font" Target="fonts/OpenSans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enrollmentservices.cua.edu/res/docs/Change-of-Name-Request.pdf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3282D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0" y="4036423"/>
            <a:ext cx="12192000" cy="282157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ctrTitle"/>
          </p:nvPr>
        </p:nvSpPr>
        <p:spPr>
          <a:xfrm>
            <a:off x="0" y="0"/>
            <a:ext cx="12192000" cy="4261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venir"/>
              <a:buNone/>
            </a:pPr>
            <a:r>
              <a:rPr b="1" lang="en-US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Academic Senate Lists &amp; </a:t>
            </a:r>
            <a:br>
              <a:rPr b="1" lang="en-US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b="1" lang="en-US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Graduation Preparation</a:t>
            </a:r>
            <a:endParaRPr b="1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3848" y="4261099"/>
            <a:ext cx="8503937" cy="2596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7" name="Google Shape;147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8" name="Google Shape;148;p10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Certificates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9" name="Google Shape;149;p10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Certificate completions are sent to Enrollment Services in advance of the relevant degree conferral.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Schools submit individual memos for each student to Enrollment Services with student ID number and the name of the certificate.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Enrollment Services posts certificate completions three times per year (summer, spring, and fall) corresponding to degree conferrals.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5" name="Google Shape;155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56" name="Google Shape;156;p11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Diploma Review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7" name="Google Shape;157;p11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representatives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do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following when reviewing diplomas in Enrollment Services: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Verify that all expected diplomas are printed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Verify that students who are </a:t>
            </a:r>
            <a:r>
              <a:rPr b="1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graduating do not have a diploma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students subjected to a diploma hold (outstanding balance, overdue library materials, financial aid exit interview), Enrollment Services will pull the diploma as close to graduation as possible and insert an a letter in the envelope detailing the hold and how it can be resolved.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Enrollment Services continually checks holds and replaces letters with diplomas until diplomas are delivered. Our office will be open until 1:00 p.m. on the day of Commencement. We will continue to deliver held diplomas until the diploma ceremonies begin.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Each school needs to provide Enrollment Services with contact information on the day of Commencement (name of school representative, cell phone number).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3" name="Google Shape;163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64" name="Google Shape;164;p12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Diploma Review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5" name="Google Shape;165;p12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representatives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not do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following when reviewing diplomas in Enrollment Services: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Rearrange the diplomas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on the boxes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any schools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hand out diplomas in the white envelopes in which we package them, please let us know as soon as possible.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3056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182880" y="182880"/>
            <a:ext cx="11808822" cy="1494745"/>
          </a:xfrm>
          <a:prstGeom prst="rect">
            <a:avLst/>
          </a:prstGeom>
          <a:solidFill>
            <a:srgbClr val="B3282D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Agenda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182879" y="1828800"/>
            <a:ext cx="11808823" cy="4859383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Definitions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Preparation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Formatting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Name of Record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Changes to Approved List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Retroactive Degree Conferrals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Latin Honors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Certificates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Diploma Review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Definitions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Open Sans"/>
                <a:ea typeface="Open Sans"/>
                <a:cs typeface="Open Sans"/>
                <a:sym typeface="Open Sans"/>
              </a:rPr>
              <a:t>Academic Senate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Char char="▪"/>
            </a:pP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The University’s academic governing body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Char char="▪"/>
            </a:pP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Ensures compliance with the University’s academic policies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Char char="▪"/>
            </a:pP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Members: President, Provost, School Deans, University Administrative Officials, Graduate &amp; Undergraduate Student Representatives, Elected Faculty Delegates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Char char="•"/>
            </a:pPr>
            <a:r>
              <a:rPr lang="en-US" sz="2590">
                <a:latin typeface="Open Sans"/>
                <a:ea typeface="Open Sans"/>
                <a:cs typeface="Open Sans"/>
                <a:sym typeface="Open Sans"/>
              </a:rPr>
              <a:t>Graduation List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Char char="▪"/>
            </a:pP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The official record of degrees awarded in a conferral term submitted by each school to the Academic Senate for approval.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Char char="▪"/>
            </a:pP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3 degree conferrals / academic year: summer, fall, spring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Char char="▪"/>
            </a:pP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Students whose primary plan is a certificate are </a:t>
            </a:r>
            <a:r>
              <a:rPr b="1" lang="en-US" sz="2220">
                <a:latin typeface="Open Sans"/>
                <a:ea typeface="Open Sans"/>
                <a:cs typeface="Open Sans"/>
                <a:sym typeface="Open Sans"/>
              </a:rPr>
              <a:t>not</a:t>
            </a: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 included on the list.</a:t>
            </a:r>
            <a:endParaRPr sz="2220">
              <a:latin typeface="Open Sans"/>
              <a:ea typeface="Open Sans"/>
              <a:cs typeface="Open Sans"/>
              <a:sym typeface="Open Sans"/>
            </a:endParaRPr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None/>
            </a:pPr>
            <a:r>
              <a:t/>
            </a:r>
            <a:endParaRPr sz="222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821377" y="400751"/>
            <a:ext cx="10515600" cy="1325563"/>
          </a:xfrm>
          <a:prstGeom prst="rect">
            <a:avLst/>
          </a:prstGeom>
          <a:solidFill>
            <a:srgbClr val="B3282D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Preparation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5"/>
              <a:buChar char="•"/>
            </a:pPr>
            <a:r>
              <a:rPr lang="en-US" sz="2405">
                <a:latin typeface="Open Sans"/>
                <a:ea typeface="Open Sans"/>
                <a:cs typeface="Open Sans"/>
                <a:sym typeface="Open Sans"/>
              </a:rPr>
              <a:t>Responsibility of staff and faculty administrators in School Dean’s Offices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5"/>
              <a:buChar char="•"/>
            </a:pPr>
            <a:r>
              <a:rPr lang="en-US" sz="2405">
                <a:latin typeface="Open Sans"/>
                <a:ea typeface="Open Sans"/>
                <a:cs typeface="Open Sans"/>
                <a:sym typeface="Open Sans"/>
              </a:rPr>
              <a:t>Who should be included?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Char char="▪"/>
            </a:pP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Students who have completed all degree requirements by the end of the current semester (Query: 9_SR_ACADEMIC_SENATE_PREP)</a:t>
            </a:r>
            <a:endParaRPr sz="2220">
              <a:latin typeface="Open Sans"/>
              <a:ea typeface="Open Sans"/>
              <a:cs typeface="Open Sans"/>
              <a:sym typeface="Open Sans"/>
            </a:endParaRPr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Char char="▪"/>
            </a:pPr>
            <a:r>
              <a:rPr b="1" lang="en-US" sz="2220">
                <a:latin typeface="Open Sans"/>
                <a:ea typeface="Open Sans"/>
                <a:cs typeface="Open Sans"/>
                <a:sym typeface="Open Sans"/>
              </a:rPr>
              <a:t>Note</a:t>
            </a: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: Do not leave a student off the graduation list solely because they failed to complete a diploma application</a:t>
            </a:r>
            <a:endParaRPr b="1" sz="2220">
              <a:latin typeface="Open Sans"/>
              <a:ea typeface="Open Sans"/>
              <a:cs typeface="Open Sans"/>
              <a:sym typeface="Open Sans"/>
            </a:endParaRPr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Char char="▪"/>
            </a:pPr>
            <a:r>
              <a:rPr lang="en-US" sz="2220">
                <a:latin typeface="Open Sans"/>
                <a:ea typeface="Open Sans"/>
                <a:cs typeface="Open Sans"/>
                <a:sym typeface="Open Sans"/>
              </a:rPr>
              <a:t>Double-check Student Program/Plan page in Cardinal Students to ensure student’s degree information is correct.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r>
              <a:rPr lang="en-US" sz="1850">
                <a:latin typeface="Open Sans"/>
                <a:ea typeface="Open Sans"/>
                <a:cs typeface="Open Sans"/>
                <a:sym typeface="Open Sans"/>
              </a:rPr>
              <a:t>Academic plans &amp; sub-plans will be recorded on the student degree page as having been completed</a:t>
            </a:r>
            <a:endParaRPr/>
          </a:p>
          <a:p>
            <a:pPr indent="-228600" lvl="2" marL="11430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50"/>
              <a:buFont typeface="Noto Sans Symbols"/>
              <a:buChar char="▪"/>
            </a:pPr>
            <a:r>
              <a:rPr lang="en-US" sz="1850">
                <a:latin typeface="Open Sans"/>
                <a:ea typeface="Open Sans"/>
                <a:cs typeface="Open Sans"/>
                <a:sym typeface="Open Sans"/>
              </a:rPr>
              <a:t>Verify all plans (majors, second majors, minors, certificates) and sub-plans are complete. If not, correct plans/sub-plans in Cardinal Students before submitting Academic Senate list. </a:t>
            </a:r>
            <a:r>
              <a:rPr b="1" lang="en-US" sz="1850">
                <a:latin typeface="Open Sans"/>
                <a:ea typeface="Open Sans"/>
                <a:cs typeface="Open Sans"/>
                <a:sym typeface="Open Sans"/>
              </a:rPr>
              <a:t>Use effective date no later than last day of the semester (May 9, 2020)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  <a:p>
            <a:pPr indent="-8763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Noto Sans Symbols"/>
              <a:buNone/>
            </a:pPr>
            <a:r>
              <a:t/>
            </a:r>
            <a:endParaRPr sz="222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4"/>
          <p:cNvSpPr txBox="1"/>
          <p:nvPr/>
        </p:nvSpPr>
        <p:spPr>
          <a:xfrm>
            <a:off x="821377" y="400750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Preparation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Formatting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1" name="Google Shape;111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school letterhead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 the signature of the dean of the school </a:t>
            </a: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signature line for the chair of the senate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Grouped by degree (in alphabetical order), graduates’ names listed in alphabetical order (last name, first name), and including student ID number. Names should </a:t>
            </a:r>
            <a:r>
              <a:rPr b="1"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be sorted by academic department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Doctor of Philosophy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9876543		Jones, William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2345678		Smith, Jane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 of Arts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2123456		Doe, John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3134567		Smith, Joan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Master of Fine Arts</a:t>
            </a:r>
            <a:endParaRPr sz="1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2145758		Brown, John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1213267		Clark, Ian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7" name="Google Shape;11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18" name="Google Shape;118;p6"/>
          <p:cNvSpPr txBox="1"/>
          <p:nvPr/>
        </p:nvSpPr>
        <p:spPr>
          <a:xfrm>
            <a:off x="838200" y="365124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Name of Record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9" name="Google Shape;119;p6"/>
          <p:cNvSpPr txBox="1"/>
          <p:nvPr/>
        </p:nvSpPr>
        <p:spPr>
          <a:xfrm>
            <a:off x="838200" y="1825624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Students’ names as they appear on the graduation list </a:t>
            </a:r>
            <a:r>
              <a:rPr b="1"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match the name of record in Cardinal Students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record includes family name, first name, and middle initial or full middle name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Nicknames may not be used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students need to request a change to their name of record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prior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degree conferral, they must use this form: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http://enrollmentservices.cua.edu/res/docs/Change-of-Name-Request.pdf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62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Changes to Approved List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make changes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list has been approved by the Academic Senate but </a:t>
            </a:r>
            <a:r>
              <a:rPr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degrees are conferred: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Submit a corrected list to the Office of Enrollment Services with original signatures from both the school dean and the chair of the Senate including explanatory cover memo</a:t>
            </a:r>
            <a:endParaRPr/>
          </a:p>
          <a:p>
            <a:pPr indent="-228600" lvl="1" marL="6858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Utilize this option if:</a:t>
            </a:r>
            <a:endParaRPr/>
          </a:p>
          <a:p>
            <a:pPr indent="-457200" lvl="2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Student(s) left off original list</a:t>
            </a:r>
            <a:endParaRPr/>
          </a:p>
          <a:p>
            <a:pPr indent="-457200" lvl="2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Student(s) on list not graduating in the approved term</a:t>
            </a:r>
            <a:endParaRPr/>
          </a:p>
          <a:p>
            <a:pPr indent="-457200" lvl="2" marL="13716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of the following information is incorrect:</a:t>
            </a:r>
            <a:endParaRPr/>
          </a:p>
          <a:p>
            <a:pPr indent="-228600" lvl="3" marL="1600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Name</a:t>
            </a:r>
            <a:endParaRPr/>
          </a:p>
          <a:p>
            <a:pPr indent="-228600" lvl="3" marL="1600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 number</a:t>
            </a:r>
            <a:endParaRPr/>
          </a:p>
          <a:p>
            <a:pPr indent="-228600" lvl="3" marL="1600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Degree received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1" name="Google Shape;13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2" name="Google Shape;132;p8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Retroactive Degree Conferrals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3" name="Google Shape;133;p8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award a degree after the conferral has taken place: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dean must receive approval of the Academic Senate at the next regularly scheduled meeting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submits a memo to Enrollment Services with the following information: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Student’s name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 number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of degree to be retroactively conferred</a:t>
            </a:r>
            <a:endParaRPr/>
          </a:p>
          <a:p>
            <a: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Retroactive conferral date</a:t>
            </a:r>
            <a:endParaRPr/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Enrollment Services will verify retroactive conferral approval listed in Senate minutes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9" name="Google Shape;139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0" name="Google Shape;140;p9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B3282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venir"/>
              <a:buNone/>
            </a:pPr>
            <a:r>
              <a:rPr b="1" lang="en-US" sz="40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Latin Honors</a:t>
            </a:r>
            <a:endParaRPr b="1" sz="40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1" name="Google Shape;141;p9"/>
          <p:cNvSpPr txBox="1"/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Schools submit a separate list to Enrollment Services for each degree conferral on school letterhead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 grouped by Latin honor, degree received, listed in alphabetical order, including student ID number; deadline for spring 2020 conferral: </a:t>
            </a: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Wednesday, May 13, 2020 by 12:00 p.m.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 Cum Laude</a:t>
            </a:r>
            <a:b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Bachelor of Arts</a:t>
            </a:r>
            <a:b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9876543		Jones, William</a:t>
            </a:r>
            <a:b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Bachelor of Science</a:t>
            </a:r>
            <a:b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2123456		Doe, John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Magna Cum Laude</a:t>
            </a:r>
            <a:b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Bachelor of Arts</a:t>
            </a:r>
            <a:b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2345678		Smith, Jane</a:t>
            </a:r>
            <a:b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Bachelor of Science</a:t>
            </a:r>
            <a:b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3134567		Smith, Joan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2019-02-19T17:18:39Z</dcterms:created>
  <dc:creator>Haswell, Caitlin R.</dc:creator>
</cp:coreProperties>
</file>